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300" r:id="rId2"/>
    <p:sldId id="301" r:id="rId3"/>
    <p:sldId id="302" r:id="rId4"/>
    <p:sldId id="303" r:id="rId5"/>
    <p:sldId id="304" r:id="rId6"/>
    <p:sldId id="305" r:id="rId7"/>
    <p:sldId id="338" r:id="rId8"/>
    <p:sldId id="342" r:id="rId9"/>
    <p:sldId id="343" r:id="rId10"/>
    <p:sldId id="344" r:id="rId11"/>
    <p:sldId id="310" r:id="rId12"/>
    <p:sldId id="312" r:id="rId13"/>
    <p:sldId id="313" r:id="rId14"/>
    <p:sldId id="314" r:id="rId15"/>
    <p:sldId id="341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4" r:id="rId27"/>
    <p:sldId id="340" r:id="rId28"/>
    <p:sldId id="327" r:id="rId29"/>
    <p:sldId id="328" r:id="rId30"/>
    <p:sldId id="329" r:id="rId31"/>
    <p:sldId id="330" r:id="rId32"/>
    <p:sldId id="332" r:id="rId33"/>
    <p:sldId id="333" r:id="rId34"/>
    <p:sldId id="334" r:id="rId35"/>
    <p:sldId id="335" r:id="rId36"/>
    <p:sldId id="336" r:id="rId37"/>
    <p:sldId id="337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03F"/>
    <a:srgbClr val="D5A6DF"/>
    <a:srgbClr val="FF91C8"/>
    <a:srgbClr val="0000FF"/>
    <a:srgbClr val="464DD9"/>
    <a:srgbClr val="92D050"/>
    <a:srgbClr val="BDD7EE"/>
    <a:srgbClr val="A50021"/>
    <a:srgbClr val="7030A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44" autoAdjust="0"/>
    <p:restoredTop sz="93883" autoAdjust="0"/>
  </p:normalViewPr>
  <p:slideViewPr>
    <p:cSldViewPr snapToGrid="0">
      <p:cViewPr varScale="1">
        <p:scale>
          <a:sx n="140" d="100"/>
          <a:sy n="140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C46BD61-3B53-4AA3-AB20-1E58986D897E}" type="slidenum">
              <a:rPr lang="zh-TW" altLang="en-US" smtClean="0">
                <a:latin typeface="Calibri" panose="020F0502020204030204" pitchFamily="34" charset="0"/>
                <a:ea typeface="PMingLiU" pitchFamily="18" charset="-120"/>
              </a:rPr>
              <a:pPr>
                <a:spcBef>
                  <a:spcPct val="0"/>
                </a:spcBef>
              </a:pPr>
              <a:t>2</a:t>
            </a:fld>
            <a:endParaRPr lang="en-US" altLang="zh-TW" smtClean="0">
              <a:latin typeface="Calibri" panose="020F0502020204030204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459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b="1" smtClean="0">
              <a:latin typeface="Calibri" panose="020F0502020204030204" pitchFamily="34" charset="0"/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7692A35-3FCC-4378-B447-1FFBEEC2A495}" type="slidenum">
              <a:rPr lang="zh-TW" altLang="en-US" smtClean="0">
                <a:latin typeface="Calibri" panose="020F0502020204030204" pitchFamily="34" charset="0"/>
                <a:ea typeface="PMingLiU" pitchFamily="18" charset="-120"/>
              </a:rPr>
              <a:pPr>
                <a:spcBef>
                  <a:spcPct val="0"/>
                </a:spcBef>
              </a:pPr>
              <a:t>3</a:t>
            </a:fld>
            <a:endParaRPr lang="en-US" altLang="zh-TW" smtClean="0">
              <a:latin typeface="Calibri" panose="020F0502020204030204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788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Calibri" panose="020F0502020204030204" pitchFamily="34" charset="0"/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B7ACB7C-FECC-4C6E-8F12-0D568FDC43D2}" type="slidenum">
              <a:rPr lang="zh-TW" altLang="en-US" smtClean="0">
                <a:latin typeface="Calibri" panose="020F0502020204030204" pitchFamily="34" charset="0"/>
                <a:ea typeface="PMingLiU" pitchFamily="18" charset="-120"/>
              </a:rPr>
              <a:pPr>
                <a:spcBef>
                  <a:spcPct val="0"/>
                </a:spcBef>
              </a:pPr>
              <a:t>4</a:t>
            </a:fld>
            <a:endParaRPr lang="en-US" altLang="zh-TW" smtClean="0">
              <a:latin typeface="Calibri" panose="020F0502020204030204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9302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6FBF065-7EDA-4D65-A884-9BA16DE86650}" type="slidenum">
              <a:rPr lang="zh-TW" altLang="en-US" smtClean="0">
                <a:latin typeface="Calibri" panose="020F0502020204030204" pitchFamily="34" charset="0"/>
                <a:ea typeface="PMingLiU" pitchFamily="18" charset="-120"/>
              </a:rPr>
              <a:pPr>
                <a:spcBef>
                  <a:spcPct val="0"/>
                </a:spcBef>
              </a:pPr>
              <a:t>11</a:t>
            </a:fld>
            <a:endParaRPr lang="en-US" altLang="zh-TW" smtClean="0">
              <a:latin typeface="Calibri" panose="020F0502020204030204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7002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746CA05-3B41-4BB6-9BF6-D654079CCF2B}" type="slidenum">
              <a:rPr lang="zh-TW" altLang="en-US" smtClean="0">
                <a:latin typeface="Calibri" panose="020F0502020204030204" pitchFamily="34" charset="0"/>
                <a:ea typeface="PMingLiU" pitchFamily="18" charset="-120"/>
              </a:rPr>
              <a:pPr>
                <a:spcBef>
                  <a:spcPct val="0"/>
                </a:spcBef>
              </a:pPr>
              <a:t>16</a:t>
            </a:fld>
            <a:endParaRPr lang="en-US" altLang="zh-TW" smtClean="0">
              <a:latin typeface="Calibri" panose="020F0502020204030204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7933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E7042B3-EB28-4002-94AE-1222DD40EF77}" type="slidenum">
              <a:rPr lang="zh-TW" altLang="en-US" smtClean="0">
                <a:latin typeface="Calibri" panose="020F0502020204030204" pitchFamily="34" charset="0"/>
                <a:ea typeface="PMingLiU" pitchFamily="18" charset="-120"/>
              </a:rPr>
              <a:pPr>
                <a:spcBef>
                  <a:spcPct val="0"/>
                </a:spcBef>
              </a:pPr>
              <a:t>18</a:t>
            </a:fld>
            <a:endParaRPr lang="en-US" altLang="zh-TW" smtClean="0">
              <a:latin typeface="Calibri" panose="020F0502020204030204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429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B5A6826-5F10-449D-A5F2-7E0C8A38403B}" type="slidenum">
              <a:rPr lang="zh-TW" altLang="en-US" smtClean="0">
                <a:latin typeface="Calibri" panose="020F0502020204030204" pitchFamily="34" charset="0"/>
                <a:ea typeface="PMingLiU" pitchFamily="18" charset="-120"/>
              </a:rPr>
              <a:pPr>
                <a:spcBef>
                  <a:spcPct val="0"/>
                </a:spcBef>
              </a:pPr>
              <a:t>24</a:t>
            </a:fld>
            <a:endParaRPr lang="en-US" altLang="zh-TW" smtClean="0">
              <a:latin typeface="Calibri" panose="020F0502020204030204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125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0F12500-2082-4C44-B621-32A17487A8A5}" type="slidenum">
              <a:rPr lang="zh-TW" altLang="en-US" smtClean="0">
                <a:latin typeface="Calibri" panose="020F0502020204030204" pitchFamily="34" charset="0"/>
                <a:ea typeface="PMingLiU" pitchFamily="18" charset="-120"/>
              </a:rPr>
              <a:pPr>
                <a:spcBef>
                  <a:spcPct val="0"/>
                </a:spcBef>
              </a:pPr>
              <a:t>28</a:t>
            </a:fld>
            <a:endParaRPr lang="en-US" altLang="zh-TW" smtClean="0">
              <a:latin typeface="Calibri" panose="020F0502020204030204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1365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917C0FF-22E9-4DC3-987B-88D247EF574D}" type="slidenum">
              <a:rPr lang="zh-TW" altLang="en-US" smtClean="0">
                <a:latin typeface="Calibri" panose="020F0502020204030204" pitchFamily="34" charset="0"/>
                <a:ea typeface="PMingLiU" pitchFamily="18" charset="-120"/>
              </a:rPr>
              <a:pPr>
                <a:spcBef>
                  <a:spcPct val="0"/>
                </a:spcBef>
              </a:pPr>
              <a:t>32</a:t>
            </a:fld>
            <a:endParaRPr lang="en-US" altLang="zh-TW" smtClean="0">
              <a:latin typeface="Calibri" panose="020F0502020204030204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65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3B95-C703-CD4C-B49F-E1CD62379AD1}" type="datetime1">
              <a:rPr lang="en-US" altLang="zh-CN" smtClean="0"/>
              <a:t>5/14/2021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A74F4-7A2A-464D-AD92-27658FAA9AEC}" type="datetime1">
              <a:rPr lang="en-US" altLang="zh-CN" smtClean="0"/>
              <a:t>5/14/2021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457200" y="10668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7"/>
          <p:cNvSpPr>
            <a:spLocks noGrp="1"/>
          </p:cNvSpPr>
          <p:nvPr>
            <p:ph sz="quarter" idx="11"/>
          </p:nvPr>
        </p:nvSpPr>
        <p:spPr>
          <a:xfrm>
            <a:off x="457200" y="1299599"/>
            <a:ext cx="8229600" cy="4876800"/>
          </a:xfrm>
          <a:prstGeom prst="rect">
            <a:avLst/>
          </a:prstGeom>
        </p:spPr>
        <p:txBody>
          <a:bodyPr/>
          <a:lstStyle>
            <a:lvl1pPr marL="342892" indent="-342892">
              <a:spcAft>
                <a:spcPts val="0"/>
              </a:spcAft>
              <a:buFont typeface="Arial" panose="020B0604020202020204" pitchFamily="34" charset="0"/>
              <a:buChar char="•"/>
              <a:defRPr sz="3200">
                <a:latin typeface="+mj-lt"/>
                <a:cs typeface="Arial"/>
              </a:defRPr>
            </a:lvl1pPr>
            <a:lvl2pPr marL="685783" marR="0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◦"/>
              <a:tabLst/>
              <a:defRPr sz="2800">
                <a:latin typeface="+mj-lt"/>
                <a:cs typeface="Arial"/>
              </a:defRPr>
            </a:lvl2pPr>
            <a:lvl3pPr marL="942952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+mj-lt"/>
                <a:cs typeface="Arial"/>
              </a:defRPr>
            </a:lvl3pPr>
            <a:lvl4pPr marL="1285843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+mj-lt"/>
                <a:cs typeface="Arial"/>
              </a:defRPr>
            </a:lvl4pPr>
            <a:lvl5pPr marL="1585874" marR="0" indent="-21430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marL="685783" marR="0" lvl="1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942952" marR="0" lvl="2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Third level</a:t>
            </a:r>
          </a:p>
          <a:p>
            <a:pPr marL="1285843" marR="0" lvl="3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Fourth level</a:t>
            </a:r>
          </a:p>
          <a:p>
            <a:pPr marL="1585874" marR="0" lvl="4" indent="-21430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</a:t>
            </a:r>
            <a:r>
              <a:rPr lang="en-GB" dirty="0" err="1"/>
              <a:t>leve</a:t>
            </a:r>
            <a:r>
              <a:rPr lang="en-US" dirty="0"/>
              <a:t>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80999"/>
            <a:ext cx="8229600" cy="6096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38883"/>
                </a:solidFill>
              </a:defRPr>
            </a:lvl1pPr>
          </a:lstStyle>
          <a:p>
            <a:fld id="{036C557A-1475-2747-AFDC-D7C825D68B4C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22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1687"/>
            <a:ext cx="7886700" cy="532945"/>
          </a:xfrm>
        </p:spPr>
        <p:txBody>
          <a:bodyPr/>
          <a:lstStyle>
            <a:lvl1pPr>
              <a:defRPr>
                <a:solidFill>
                  <a:srgbClr val="94003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98B4-4B2D-654A-B790-9D28830F66D1}" type="datetime1">
              <a:rPr lang="en-US" altLang="zh-CN" smtClean="0"/>
              <a:t>5/14/2021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C462250D-7816-4698-AB06-D55CC1575AE0}"/>
              </a:ext>
            </a:extLst>
          </p:cNvPr>
          <p:cNvSpPr/>
          <p:nvPr userDrawn="1"/>
        </p:nvSpPr>
        <p:spPr>
          <a:xfrm>
            <a:off x="304799" y="132161"/>
            <a:ext cx="238125" cy="532945"/>
          </a:xfrm>
          <a:prstGeom prst="roundRect">
            <a:avLst/>
          </a:prstGeom>
          <a:solidFill>
            <a:srgbClr val="940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89E-5532-C44B-BE37-3720379333A3}" type="datetime1">
              <a:rPr lang="en-US" altLang="zh-CN" smtClean="0"/>
              <a:t>5/14/2021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CE90-35DF-714E-A54B-1616793996EF}" type="datetime1">
              <a:rPr lang="en-US" altLang="zh-CN" smtClean="0"/>
              <a:t>5/14/2021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9BE-C124-6E4B-9540-86B6226EA005}" type="datetime1">
              <a:rPr lang="en-US" altLang="zh-CN" smtClean="0"/>
              <a:t>5/14/2021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4D0E-4541-D041-AAF9-9DC55280BABC}" type="datetime1">
              <a:rPr lang="en-US" altLang="zh-CN" smtClean="0"/>
              <a:t>5/14/2021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1E4-0B7D-5B4D-A93A-4D6BDC0EFBD5}" type="datetime1">
              <a:rPr lang="en-US" altLang="zh-CN" smtClean="0"/>
              <a:t>5/14/2021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477D0-6F70-944E-B052-F3A5D9F888C2}" type="datetime1">
              <a:rPr lang="en-US" altLang="zh-CN" smtClean="0"/>
              <a:t>5/14/2021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1147-639A-1645-AB65-BD692A4B0E54}" type="datetime1">
              <a:rPr lang="en-US" altLang="zh-CN" smtClean="0"/>
              <a:t>5/14/2021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83800F-2EDC-054D-B04D-A89CE5DA3858}" type="datetime1">
              <a:rPr lang="en-US" altLang="zh-CN" smtClean="0"/>
              <a:t>5/14/2021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2B0737-0771-45C8-9CD7-A3CBF1E8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zh-CN" altLang="en-US" sz="3200" dirty="0" smtClean="0">
                <a:solidFill>
                  <a:srgbClr val="94003F"/>
                </a:solidFill>
              </a:rPr>
              <a:t>视频压缩技术</a:t>
            </a:r>
            <a:r>
              <a:rPr lang="en-US" altLang="zh-CN" sz="3200" dirty="0" smtClean="0">
                <a:solidFill>
                  <a:srgbClr val="94003F"/>
                </a:solidFill>
              </a:rPr>
              <a:t/>
            </a:r>
            <a:br>
              <a:rPr lang="en-US" altLang="zh-CN" sz="3200" dirty="0" smtClean="0">
                <a:solidFill>
                  <a:srgbClr val="94003F"/>
                </a:solidFill>
              </a:rPr>
            </a:br>
            <a:r>
              <a:rPr lang="en-US" altLang="zh-CN" sz="3200" dirty="0" smtClean="0">
                <a:solidFill>
                  <a:srgbClr val="94003F"/>
                </a:solidFill>
              </a:rPr>
              <a:t>Basic Video Compression Techniques</a:t>
            </a:r>
            <a:endParaRPr lang="zh-CN" altLang="en-US" sz="3200" dirty="0">
              <a:solidFill>
                <a:srgbClr val="94003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3C307A8E-1E70-4269-B64B-7B4FE2CB4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r>
              <a:rPr lang="zh-CN" altLang="en-US" dirty="0"/>
              <a:t>授课教师</a:t>
            </a:r>
            <a:r>
              <a:rPr lang="zh-CN" altLang="en-US" dirty="0" smtClean="0"/>
              <a:t>：张小燕</a:t>
            </a:r>
            <a:endParaRPr lang="en-US" altLang="zh-CN" dirty="0" smtClean="0"/>
          </a:p>
          <a:p>
            <a:r>
              <a:rPr lang="zh-CN" altLang="en-US" dirty="0" smtClean="0"/>
              <a:t>邮箱：</a:t>
            </a:r>
            <a:r>
              <a:rPr lang="en-US" altLang="zh-CN" dirty="0" smtClean="0"/>
              <a:t>xyzhang15@szu.edu.cn</a:t>
            </a:r>
          </a:p>
          <a:p>
            <a:r>
              <a:rPr lang="en-US" altLang="zh-CN" dirty="0" smtClean="0"/>
              <a:t>2021</a:t>
            </a:r>
            <a:r>
              <a:rPr lang="zh-CN" altLang="en-US" dirty="0" smtClean="0"/>
              <a:t>年</a:t>
            </a:r>
            <a:r>
              <a:rPr lang="zh-CN" altLang="en-US" dirty="0"/>
              <a:t>春季课程</a:t>
            </a:r>
          </a:p>
        </p:txBody>
      </p:sp>
      <p:pic>
        <p:nvPicPr>
          <p:cNvPr id="6" name="图片 10">
            <a:extLst>
              <a:ext uri="{FF2B5EF4-FFF2-40B4-BE49-F238E27FC236}">
                <a16:creationId xmlns:a16="http://schemas.microsoft.com/office/drawing/2014/main" xmlns="" id="{3A5016C3-5892-442E-ABFD-D52AFF38DD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9" y="240061"/>
            <a:ext cx="972064" cy="972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B961E0DD-8BFE-4D16-AFD0-6C0D6CD18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2" r="11334" b="15673"/>
          <a:stretch/>
        </p:blipFill>
        <p:spPr>
          <a:xfrm>
            <a:off x="1587252" y="435758"/>
            <a:ext cx="5982790" cy="6716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45AF210B-38FD-403E-B32F-0243E309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6"/>
          <a:stretch/>
        </p:blipFill>
        <p:spPr bwMode="auto">
          <a:xfrm>
            <a:off x="7716202" y="240061"/>
            <a:ext cx="1028437" cy="9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3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ＭＳ Ｐゴシック" panose="020B0600070205080204" pitchFamily="34" charset="-128"/>
                <a:cs typeface="PMingLiU" pitchFamily="18" charset="-120"/>
              </a:rPr>
              <a:t>练习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762000" y="1751013"/>
            <a:ext cx="74168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zh-CN"/>
          </a:p>
          <a:p>
            <a:r>
              <a:rPr lang="en-US" altLang="zh-CN"/>
              <a:t>DC</a:t>
            </a:r>
            <a:r>
              <a:rPr lang="zh-CN" altLang="en-US"/>
              <a:t>系数：</a:t>
            </a:r>
            <a:r>
              <a:rPr lang="en-US" altLang="zh-CN"/>
              <a:t>140, 75, 90, 120, 80, 45</a:t>
            </a:r>
          </a:p>
          <a:p>
            <a:endParaRPr lang="en-US" altLang="zh-CN"/>
          </a:p>
          <a:p>
            <a:r>
              <a:rPr lang="en-US" altLang="zh-CN"/>
              <a:t>DC</a:t>
            </a:r>
            <a:r>
              <a:rPr lang="zh-CN" altLang="en-US"/>
              <a:t>系数的</a:t>
            </a:r>
            <a:r>
              <a:rPr lang="en-US" altLang="zh-CN"/>
              <a:t>DPCM </a:t>
            </a:r>
            <a:r>
              <a:rPr lang="zh-CN" altLang="en-US"/>
              <a:t>编码？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140</a:t>
            </a:r>
            <a:r>
              <a:rPr lang="zh-CN" altLang="en-US"/>
              <a:t>，</a:t>
            </a:r>
            <a:r>
              <a:rPr lang="en-US" altLang="zh-CN"/>
              <a:t> -65</a:t>
            </a:r>
            <a:r>
              <a:rPr lang="zh-CN" altLang="en-US"/>
              <a:t>，</a:t>
            </a:r>
            <a:r>
              <a:rPr lang="en-US" altLang="zh-CN"/>
              <a:t>15</a:t>
            </a:r>
            <a:r>
              <a:rPr lang="zh-CN" altLang="en-US"/>
              <a:t>，</a:t>
            </a:r>
            <a:r>
              <a:rPr lang="en-US" altLang="zh-CN"/>
              <a:t>30</a:t>
            </a:r>
            <a:r>
              <a:rPr lang="zh-CN" altLang="en-US"/>
              <a:t>，</a:t>
            </a:r>
            <a:r>
              <a:rPr lang="en-US" altLang="zh-CN"/>
              <a:t>-40</a:t>
            </a:r>
            <a:r>
              <a:rPr lang="zh-CN" altLang="en-US"/>
              <a:t>，</a:t>
            </a:r>
            <a:r>
              <a:rPr lang="en-US" altLang="zh-CN"/>
              <a:t>-35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                                </a:t>
            </a:r>
            <a:r>
              <a:rPr lang="zh-CN" altLang="en-US"/>
              <a:t>表示？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8,10001100</a:t>
            </a:r>
            <a:r>
              <a:rPr lang="zh-CN" altLang="en-US"/>
              <a:t>）（</a:t>
            </a:r>
            <a:r>
              <a:rPr lang="en-US" altLang="zh-CN"/>
              <a:t>7</a:t>
            </a:r>
            <a:r>
              <a:rPr lang="zh-CN" altLang="en-US"/>
              <a:t>，</a:t>
            </a:r>
            <a:r>
              <a:rPr lang="en-US" altLang="zh-CN"/>
              <a:t>0111110</a:t>
            </a:r>
            <a:r>
              <a:rPr lang="zh-CN" altLang="en-US"/>
              <a:t>）（</a:t>
            </a: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1111</a:t>
            </a:r>
            <a:r>
              <a:rPr lang="zh-CN" altLang="en-US"/>
              <a:t>）（</a:t>
            </a:r>
            <a:r>
              <a:rPr lang="en-US" altLang="zh-CN"/>
              <a:t>5,11110</a:t>
            </a:r>
            <a:r>
              <a:rPr lang="zh-CN" altLang="en-US"/>
              <a:t>）（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010111</a:t>
            </a:r>
            <a:r>
              <a:rPr lang="zh-CN" altLang="en-US"/>
              <a:t>）（</a:t>
            </a:r>
            <a:r>
              <a:rPr lang="en-US" altLang="zh-CN"/>
              <a:t>6, 011100</a:t>
            </a:r>
            <a:r>
              <a:rPr lang="zh-CN" altLang="en-US"/>
              <a:t>）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1536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38600"/>
            <a:ext cx="18573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84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Outline of Lecture 10</a:t>
            </a:r>
            <a:endParaRPr lang="en-US" altLang="zh-TW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altLang="zh-CN" sz="2800" smtClean="0">
                <a:solidFill>
                  <a:srgbClr val="0000FF"/>
                </a:solidFill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Introduction to Video Compression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Video Compression with Motion Compensation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Motion Compensation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Sequential Search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Logarithmic Search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Hierarchical Search</a:t>
            </a:r>
          </a:p>
          <a:p>
            <a:r>
              <a:rPr lang="en-GB" altLang="zh-TW" sz="2800" smtClean="0">
                <a:latin typeface="Cambria" panose="02040503050406030204" pitchFamily="18" charset="0"/>
                <a:ea typeface="PMingLiU" pitchFamily="18" charset="-120"/>
                <a:cs typeface="PMingLiU" pitchFamily="18" charset="-120"/>
              </a:rPr>
              <a:t>Reference reading</a:t>
            </a:r>
          </a:p>
          <a:p>
            <a:pPr lvl="1"/>
            <a:r>
              <a:rPr lang="en-GB" altLang="zh-TW" sz="2400" smtClean="0">
                <a:latin typeface="Cambria" panose="02040503050406030204" pitchFamily="18" charset="0"/>
                <a:cs typeface="PMingLiU" pitchFamily="18" charset="-120"/>
              </a:rPr>
              <a:t>Chapter 10</a:t>
            </a:r>
            <a:endParaRPr lang="en-US" altLang="zh-CN" sz="2400" smtClean="0">
              <a:latin typeface="Cambria" panose="02040503050406030204" pitchFamily="18" charset="0"/>
              <a:cs typeface="PMingLiU" pitchFamily="18" charset="-120"/>
            </a:endParaRPr>
          </a:p>
        </p:txBody>
      </p:sp>
      <p:sp>
        <p:nvSpPr>
          <p:cNvPr id="1638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5A4A6C-1F4E-4EAB-ABE0-AB4EFD8A53A7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1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570411" y="155575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Introduction to Video Compression</a:t>
            </a:r>
          </a:p>
        </p:txBody>
      </p:sp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154809-7300-424D-A9B2-85F0FCB50B6C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19460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A video consists of a time-ordered sequence of frames </a:t>
            </a:r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  <a:sym typeface="Wingdings" panose="05000000000000000000" pitchFamily="2" charset="2"/>
              </a:rPr>
              <a:t> images </a:t>
            </a:r>
          </a:p>
          <a:p>
            <a:endParaRPr lang="en-US" altLang="zh-CN" dirty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  <a:sym typeface="Wingdings" panose="05000000000000000000" pitchFamily="2" charset="2"/>
            </a:endParaRPr>
          </a:p>
          <a:p>
            <a:endParaRPr lang="en-US" altLang="zh-CN" sz="28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8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8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An obvious solution to video compression would be predictive coding based on previous frames</a:t>
            </a:r>
          </a:p>
          <a:p>
            <a:pPr lvl="1"/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Compression proceeds by subtracting images: subtract in time order and code the residual error </a:t>
            </a:r>
            <a:endParaRPr lang="en-US" altLang="zh-CN" sz="28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</p:txBody>
      </p:sp>
      <p:pic>
        <p:nvPicPr>
          <p:cNvPr id="2" name="3D multiscale subject specificsoccer player(0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1910" y="2241231"/>
            <a:ext cx="2621686" cy="19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5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579120" y="99196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Introduction to Video Compression</a:t>
            </a:r>
          </a:p>
        </p:txBody>
      </p:sp>
      <p:sp>
        <p:nvSpPr>
          <p:cNvPr id="2048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58AD31-122C-44BC-81B1-A67084B42378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20484" name="内容占位符 2"/>
          <p:cNvSpPr>
            <a:spLocks noGrp="1"/>
          </p:cNvSpPr>
          <p:nvPr>
            <p:ph idx="1"/>
          </p:nvPr>
        </p:nvSpPr>
        <p:spPr>
          <a:xfrm>
            <a:off x="457200" y="1366838"/>
            <a:ext cx="8229600" cy="4876800"/>
          </a:xfrm>
        </p:spPr>
        <p:txBody>
          <a:bodyPr/>
          <a:lstStyle/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An obvious solution to video compression would be predictive coding based on previous frames</a:t>
            </a:r>
          </a:p>
        </p:txBody>
      </p:sp>
      <p:pic>
        <p:nvPicPr>
          <p:cNvPr id="20485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2558234"/>
            <a:ext cx="3984625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560888" y="4648200"/>
            <a:ext cx="30162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80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596537" y="155575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Introduction to Video Compression</a:t>
            </a:r>
          </a:p>
        </p:txBody>
      </p:sp>
      <p:sp>
        <p:nvSpPr>
          <p:cNvPr id="2150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B1E673-9A1F-4801-94BB-DA03F6D33422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21508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An obvious solution to video compression would be predictive coding based on previous frames</a:t>
            </a:r>
          </a:p>
        </p:txBody>
      </p:sp>
      <p:pic>
        <p:nvPicPr>
          <p:cNvPr id="21509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2549525"/>
            <a:ext cx="3983037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4575175" y="4648200"/>
            <a:ext cx="30162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7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596537" y="155575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Introduction to Video Compression</a:t>
            </a:r>
          </a:p>
        </p:txBody>
      </p:sp>
      <p:sp>
        <p:nvSpPr>
          <p:cNvPr id="2150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B1E673-9A1F-4801-94BB-DA03F6D33422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21508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altLang="zh-CN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It can be done even better by searching for just the right parts of the image to subtract from the previous frame </a:t>
            </a:r>
            <a:endParaRPr lang="en-US" altLang="zh-CN" dirty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6550" r="17128" b="17488"/>
          <a:stretch/>
        </p:blipFill>
        <p:spPr>
          <a:xfrm>
            <a:off x="1348705" y="4367400"/>
            <a:ext cx="2750574" cy="23080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5772" r="16483" b="15972"/>
          <a:stretch/>
        </p:blipFill>
        <p:spPr>
          <a:xfrm>
            <a:off x="4417173" y="4367400"/>
            <a:ext cx="2809568" cy="2350447"/>
          </a:xfrm>
          <a:prstGeom prst="rect">
            <a:avLst/>
          </a:prstGeom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64" y="2528277"/>
            <a:ext cx="1872498" cy="14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73" y="2528277"/>
            <a:ext cx="1871751" cy="14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94303" y="3873255"/>
            <a:ext cx="81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Target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403714" y="3873255"/>
            <a:ext cx="116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692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Outline of Lecture 10</a:t>
            </a:r>
            <a:endParaRPr lang="en-US" altLang="zh-TW" dirty="0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Introduction to Video Compression</a:t>
            </a:r>
          </a:p>
          <a:p>
            <a:r>
              <a:rPr lang="en-US" altLang="zh-CN" sz="2800" smtClean="0">
                <a:solidFill>
                  <a:srgbClr val="0000FF"/>
                </a:solidFill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Video Compression with Motion Compensation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Motion Compensation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Sequential Search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Logarithmic Search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Hierarchical Search</a:t>
            </a:r>
          </a:p>
          <a:p>
            <a:r>
              <a:rPr lang="en-GB" altLang="zh-TW" sz="2800" smtClean="0">
                <a:latin typeface="Cambria" panose="02040503050406030204" pitchFamily="18" charset="0"/>
                <a:ea typeface="PMingLiU" pitchFamily="18" charset="-120"/>
                <a:cs typeface="PMingLiU" pitchFamily="18" charset="-120"/>
              </a:rPr>
              <a:t>Reference reading</a:t>
            </a:r>
          </a:p>
          <a:p>
            <a:pPr lvl="1"/>
            <a:r>
              <a:rPr lang="en-GB" altLang="zh-TW" sz="2400" smtClean="0">
                <a:latin typeface="Cambria" panose="02040503050406030204" pitchFamily="18" charset="0"/>
                <a:cs typeface="PMingLiU" pitchFamily="18" charset="-120"/>
              </a:rPr>
              <a:t>Chapter 10</a:t>
            </a:r>
            <a:endParaRPr lang="en-US" altLang="zh-CN" sz="2400" smtClean="0">
              <a:latin typeface="Cambria" panose="02040503050406030204" pitchFamily="18" charset="0"/>
              <a:cs typeface="PMingLiU" pitchFamily="18" charset="-120"/>
            </a:endParaRPr>
          </a:p>
        </p:txBody>
      </p:sp>
      <p:sp>
        <p:nvSpPr>
          <p:cNvPr id="2253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BC002D-8DE4-45D2-A12D-23C699B5C91A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552994" y="94933"/>
            <a:ext cx="7696200" cy="1139825"/>
          </a:xfrm>
        </p:spPr>
        <p:txBody>
          <a:bodyPr/>
          <a:lstStyle/>
          <a:p>
            <a:r>
              <a:rPr lang="en-US" altLang="zh-CN" sz="38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Video Compression with Motion Compensation (</a:t>
            </a:r>
            <a:r>
              <a:rPr lang="zh-CN" altLang="en-US" sz="4000" dirty="0" smtClean="0">
                <a:ea typeface="ＭＳ Ｐゴシック" panose="020B0600070205080204" pitchFamily="34" charset="-128"/>
                <a:cs typeface="PMingLiU" pitchFamily="18" charset="-120"/>
              </a:rPr>
              <a:t>运动</a:t>
            </a:r>
            <a:r>
              <a:rPr lang="zh-CN" altLang="en-US" sz="38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补偿</a:t>
            </a:r>
            <a:r>
              <a:rPr lang="en-US" altLang="ja-JP" sz="38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)</a:t>
            </a:r>
            <a:endParaRPr lang="en-US" altLang="zh-CN" sz="3800" dirty="0" smtClean="0">
              <a:latin typeface="Calibri" panose="020F0502020204030204" pitchFamily="34" charset="0"/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2457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C2681F-F5F5-4485-BA1C-90C492DC156F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24580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/>
          <a:lstStyle/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Temporal redundancy (</a:t>
            </a:r>
            <a:r>
              <a:rPr lang="zh-CN" altLang="en-US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时间冗余</a:t>
            </a:r>
            <a:r>
              <a:rPr lang="en-US" altLang="ja-JP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) exists between consecutive (</a:t>
            </a:r>
            <a:r>
              <a:rPr lang="zh-CN" altLang="en-US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连续的</a:t>
            </a:r>
            <a:r>
              <a:rPr lang="en-US" altLang="ja-JP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) frames</a:t>
            </a:r>
          </a:p>
          <a:p>
            <a:pPr lvl="1"/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Not every frame of the video needs to be coded independently (</a:t>
            </a:r>
            <a:r>
              <a:rPr lang="zh-CN" altLang="en-US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独立的</a:t>
            </a:r>
            <a:r>
              <a:rPr lang="en-US" altLang="ja-JP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) as a new image</a:t>
            </a:r>
          </a:p>
          <a:p>
            <a:pPr lvl="1"/>
            <a:r>
              <a:rPr lang="en-US" altLang="ja-JP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The </a:t>
            </a:r>
            <a:r>
              <a:rPr lang="en-US" altLang="ja-JP" sz="2400" dirty="0" smtClean="0">
                <a:solidFill>
                  <a:srgbClr val="FF0000"/>
                </a:solidFill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difference</a:t>
            </a:r>
            <a:r>
              <a:rPr lang="en-US" altLang="ja-JP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 between the current frame and other frame(s) in the sequence will be coded.</a:t>
            </a:r>
          </a:p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Steps of video compression based motion compensation (MC)</a:t>
            </a:r>
          </a:p>
          <a:p>
            <a:pPr lvl="1"/>
            <a:r>
              <a:rPr lang="en-US" altLang="zh-CN" sz="22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Motion estimation</a:t>
            </a:r>
          </a:p>
          <a:p>
            <a:pPr lvl="1"/>
            <a:r>
              <a:rPr lang="en-US" altLang="zh-CN" sz="22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MC-based prediction</a:t>
            </a:r>
          </a:p>
          <a:p>
            <a:pPr lvl="1"/>
            <a:r>
              <a:rPr lang="en-US" altLang="zh-CN" sz="22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Derivation of the prediction error</a:t>
            </a:r>
          </a:p>
        </p:txBody>
      </p:sp>
    </p:spTree>
    <p:extLst>
      <p:ext uri="{BB962C8B-B14F-4D97-AF65-F5344CB8AC3E}">
        <p14:creationId xmlns:p14="http://schemas.microsoft.com/office/powerpoint/2010/main" val="372015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Outline of Lecture 10</a:t>
            </a:r>
            <a:endParaRPr lang="en-US" altLang="zh-TW" dirty="0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Introduction to Video Compression</a:t>
            </a:r>
          </a:p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Video Compression with Motion Compensation</a:t>
            </a:r>
          </a:p>
          <a:p>
            <a:r>
              <a:rPr lang="en-US" altLang="zh-CN" sz="2800" dirty="0" smtClean="0">
                <a:solidFill>
                  <a:srgbClr val="0000FF"/>
                </a:solidFill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Motion Compensation</a:t>
            </a:r>
          </a:p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Sequential Search</a:t>
            </a:r>
          </a:p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Logarithmic Search</a:t>
            </a:r>
          </a:p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Hierarchical Search</a:t>
            </a:r>
          </a:p>
          <a:p>
            <a:r>
              <a:rPr lang="en-GB" altLang="zh-TW" sz="2800" dirty="0" smtClean="0">
                <a:latin typeface="Cambria" panose="02040503050406030204" pitchFamily="18" charset="0"/>
                <a:ea typeface="PMingLiU" pitchFamily="18" charset="-120"/>
                <a:cs typeface="PMingLiU" pitchFamily="18" charset="-120"/>
              </a:rPr>
              <a:t>Reference reading</a:t>
            </a:r>
          </a:p>
          <a:p>
            <a:pPr lvl="1"/>
            <a:r>
              <a:rPr lang="en-GB" altLang="zh-TW" sz="2400" dirty="0" smtClean="0">
                <a:latin typeface="Cambria" panose="02040503050406030204" pitchFamily="18" charset="0"/>
                <a:cs typeface="PMingLiU" pitchFamily="18" charset="-120"/>
              </a:rPr>
              <a:t>Chapter 10</a:t>
            </a:r>
            <a:endParaRPr lang="en-US" altLang="zh-CN" sz="2400" dirty="0" smtClean="0">
              <a:latin typeface="Cambria" panose="02040503050406030204" pitchFamily="18" charset="0"/>
              <a:cs typeface="PMingLiU" pitchFamily="18" charset="-120"/>
            </a:endParaRPr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B944D9-FFE0-4B35-8D8C-490A5F019935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47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bject 4"/>
          <p:cNvSpPr txBox="1">
            <a:spLocks noChangeArrowheads="1"/>
          </p:cNvSpPr>
          <p:nvPr/>
        </p:nvSpPr>
        <p:spPr bwMode="auto">
          <a:xfrm>
            <a:off x="762000" y="1452563"/>
            <a:ext cx="7972697" cy="47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95275" indent="-285750">
              <a:tabLst>
                <a:tab pos="23971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74675" indent="-238125">
              <a:tabLst>
                <a:tab pos="23971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23971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23971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23971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71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71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71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71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60000" indent="-360000">
              <a:lnSpc>
                <a:spcPct val="90000"/>
              </a:lnSpc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zh-CN" sz="2400" dirty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Each  image  is  divided  into macroblocks</a:t>
            </a:r>
            <a:r>
              <a:rPr lang="zh-CN" altLang="en-US" sz="2400" dirty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（宏块）</a:t>
            </a:r>
            <a:r>
              <a:rPr lang="zh-CN" altLang="zh-CN" sz="2400" dirty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of  size  N × N .</a:t>
            </a:r>
          </a:p>
          <a:p>
            <a:pPr eaLnBrk="1" hangingPunct="1">
              <a:lnSpc>
                <a:spcPts val="888"/>
              </a:lnSpc>
              <a:buClr>
                <a:srgbClr val="231F20"/>
              </a:buClr>
              <a:buFont typeface="Meiryo" pitchFamily="34" charset="-128"/>
              <a:buChar char="•"/>
            </a:pPr>
            <a:endParaRPr lang="zh-CN" altLang="zh-CN" sz="800" dirty="0"/>
          </a:p>
          <a:p>
            <a:pPr eaLnBrk="1" hangingPunct="1">
              <a:lnSpc>
                <a:spcPts val="888"/>
              </a:lnSpc>
              <a:spcBef>
                <a:spcPts val="75"/>
              </a:spcBef>
              <a:buClr>
                <a:srgbClr val="231F20"/>
              </a:buClr>
              <a:buFont typeface="Meiryo" pitchFamily="34" charset="-128"/>
              <a:buChar char="•"/>
            </a:pPr>
            <a:endParaRPr lang="zh-CN" altLang="zh-CN" sz="800" dirty="0"/>
          </a:p>
          <a:p>
            <a:pPr lvl="1" eaLnBrk="1" hangingPunct="1">
              <a:buClr>
                <a:srgbClr val="231F20"/>
              </a:buClr>
              <a:buFont typeface="Arial" panose="020B0604020202020204" pitchFamily="34" charset="0"/>
              <a:buChar char="–"/>
            </a:pPr>
            <a:r>
              <a:rPr lang="zh-CN" altLang="zh-CN" dirty="0">
                <a:solidFill>
                  <a:srgbClr val="231F20"/>
                </a:solidFill>
                <a:cs typeface="Arial" panose="020B0604020202020204" pitchFamily="34" charset="0"/>
              </a:rPr>
              <a:t>By  default,  </a:t>
            </a:r>
            <a:r>
              <a:rPr lang="zh-CN" altLang="zh-CN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lang="zh-CN" altLang="zh-CN" dirty="0">
                <a:solidFill>
                  <a:srgbClr val="231F20"/>
                </a:solidFill>
                <a:cs typeface="Arial" panose="020B0604020202020204" pitchFamily="34" charset="0"/>
              </a:rPr>
              <a:t>= 16  for  luminance  images</a:t>
            </a:r>
            <a:r>
              <a:rPr lang="zh-CN" altLang="zh-CN" dirty="0" smtClean="0">
                <a:solidFill>
                  <a:srgbClr val="231F20"/>
                </a:solidFill>
                <a:cs typeface="Arial" panose="020B0604020202020204" pitchFamily="34" charset="0"/>
              </a:rPr>
              <a:t>.</a:t>
            </a:r>
            <a:endParaRPr lang="en-US" altLang="zh-CN" dirty="0" smtClean="0">
              <a:solidFill>
                <a:srgbClr val="231F20"/>
              </a:solidFill>
              <a:cs typeface="Arial" panose="020B0604020202020204" pitchFamily="34" charset="0"/>
            </a:endParaRPr>
          </a:p>
          <a:p>
            <a:pPr lvl="1" eaLnBrk="1" hangingPunct="1">
              <a:buClr>
                <a:srgbClr val="231F20"/>
              </a:buClr>
              <a:buFont typeface="Arial" panose="020B0604020202020204" pitchFamily="34" charset="0"/>
              <a:buChar char="–"/>
            </a:pPr>
            <a:r>
              <a:rPr lang="zh-CN" altLang="zh-CN" dirty="0" smtClean="0">
                <a:solidFill>
                  <a:srgbClr val="231F20"/>
                </a:solidFill>
                <a:cs typeface="Arial" panose="020B0604020202020204" pitchFamily="34" charset="0"/>
              </a:rPr>
              <a:t>For  </a:t>
            </a:r>
            <a:r>
              <a:rPr lang="zh-CN" altLang="zh-CN" dirty="0">
                <a:solidFill>
                  <a:srgbClr val="231F20"/>
                </a:solidFill>
                <a:cs typeface="Arial" panose="020B0604020202020204" pitchFamily="34" charset="0"/>
              </a:rPr>
              <a:t>chrominance  images</a:t>
            </a:r>
            <a:r>
              <a:rPr lang="zh-CN" altLang="zh-CN" dirty="0" smtClean="0">
                <a:solidFill>
                  <a:srgbClr val="231F20"/>
                </a:solidFill>
                <a:cs typeface="Arial" panose="020B0604020202020204" pitchFamily="34" charset="0"/>
              </a:rPr>
              <a:t>,</a:t>
            </a:r>
            <a:r>
              <a:rPr lang="en-US" altLang="zh-CN" dirty="0" smtClean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zh-CN" altLang="zh-CN" i="1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lang="zh-CN" altLang="zh-CN" dirty="0">
                <a:solidFill>
                  <a:srgbClr val="231F20"/>
                </a:solidFill>
                <a:cs typeface="Arial" panose="020B0604020202020204" pitchFamily="34" charset="0"/>
              </a:rPr>
              <a:t>= 8  if  4:2:0 chroma  subsampling  is adopted.</a:t>
            </a:r>
            <a:endParaRPr lang="zh-CN" altLang="zh-CN" dirty="0">
              <a:cs typeface="Arial" panose="020B0604020202020204" pitchFamily="34" charset="0"/>
            </a:endParaRPr>
          </a:p>
          <a:p>
            <a:pPr eaLnBrk="1" hangingPunct="1">
              <a:lnSpc>
                <a:spcPts val="888"/>
              </a:lnSpc>
            </a:pPr>
            <a:endParaRPr lang="zh-CN" altLang="zh-CN" sz="800" dirty="0"/>
          </a:p>
          <a:p>
            <a:pPr eaLnBrk="1" hangingPunct="1">
              <a:lnSpc>
                <a:spcPts val="888"/>
              </a:lnSpc>
            </a:pPr>
            <a:endParaRPr lang="zh-CN" altLang="zh-CN" sz="800" dirty="0"/>
          </a:p>
          <a:p>
            <a:pPr marL="360000" indent="-360000">
              <a:lnSpc>
                <a:spcPct val="90000"/>
              </a:lnSpc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zh-CN" sz="2400" dirty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Motion  compensation  is  performed  at  the  macroblock  level.</a:t>
            </a:r>
          </a:p>
          <a:p>
            <a:pPr eaLnBrk="1" hangingPunct="1">
              <a:lnSpc>
                <a:spcPts val="888"/>
              </a:lnSpc>
              <a:buClr>
                <a:srgbClr val="231F20"/>
              </a:buClr>
              <a:buFont typeface="Meiryo" pitchFamily="34" charset="-128"/>
              <a:buChar char="•"/>
            </a:pPr>
            <a:endParaRPr lang="zh-CN" altLang="zh-CN" sz="800" dirty="0"/>
          </a:p>
          <a:p>
            <a:pPr eaLnBrk="1" hangingPunct="1">
              <a:lnSpc>
                <a:spcPts val="888"/>
              </a:lnSpc>
              <a:spcBef>
                <a:spcPts val="88"/>
              </a:spcBef>
              <a:buClr>
                <a:srgbClr val="231F20"/>
              </a:buClr>
              <a:buFont typeface="Meiryo" pitchFamily="34" charset="-128"/>
              <a:buChar char="•"/>
            </a:pPr>
            <a:endParaRPr lang="zh-CN" altLang="zh-CN" sz="800" dirty="0"/>
          </a:p>
          <a:p>
            <a:pPr lvl="1" eaLnBrk="1" hangingPunct="1">
              <a:buClr>
                <a:srgbClr val="231F20"/>
              </a:buClr>
              <a:buFont typeface="Arial" panose="020B0604020202020204" pitchFamily="34" charset="0"/>
              <a:buChar char="–"/>
            </a:pPr>
            <a:r>
              <a:rPr lang="zh-CN" altLang="zh-CN" dirty="0">
                <a:solidFill>
                  <a:srgbClr val="231F20"/>
                </a:solidFill>
                <a:cs typeface="Arial" panose="020B0604020202020204" pitchFamily="34" charset="0"/>
              </a:rPr>
              <a:t>The  current image  frame  is referred to  as  </a:t>
            </a:r>
            <a:r>
              <a:rPr lang="zh-CN" altLang="zh-CN" b="1" i="1" dirty="0">
                <a:solidFill>
                  <a:srgbClr val="231F20"/>
                </a:solidFill>
                <a:cs typeface="Arial" panose="020B0604020202020204" pitchFamily="34" charset="0"/>
              </a:rPr>
              <a:t>Target  Frame</a:t>
            </a:r>
            <a:r>
              <a:rPr lang="zh-CN" altLang="zh-CN" dirty="0">
                <a:solidFill>
                  <a:srgbClr val="231F20"/>
                </a:solidFill>
                <a:cs typeface="Arial" panose="020B0604020202020204" pitchFamily="34" charset="0"/>
              </a:rPr>
              <a:t>.</a:t>
            </a:r>
            <a:endParaRPr lang="zh-CN" altLang="zh-CN" dirty="0">
              <a:cs typeface="Arial" panose="020B0604020202020204" pitchFamily="34" charset="0"/>
            </a:endParaRPr>
          </a:p>
          <a:p>
            <a:pPr lvl="1" eaLnBrk="1" hangingPunct="1">
              <a:lnSpc>
                <a:spcPts val="750"/>
              </a:lnSpc>
              <a:spcBef>
                <a:spcPts val="13"/>
              </a:spcBef>
              <a:buClr>
                <a:srgbClr val="231F20"/>
              </a:buClr>
              <a:buFont typeface="Arial" panose="020B0604020202020204" pitchFamily="34" charset="0"/>
              <a:buChar char="–"/>
            </a:pPr>
            <a:endParaRPr lang="zh-CN" altLang="zh-CN" dirty="0"/>
          </a:p>
          <a:p>
            <a:pPr lvl="1" algn="just" eaLnBrk="1" hangingPunct="1">
              <a:lnSpc>
                <a:spcPts val="1675"/>
              </a:lnSpc>
              <a:buClr>
                <a:srgbClr val="231F20"/>
              </a:buClr>
              <a:buFont typeface="Arial" panose="020B0604020202020204" pitchFamily="34" charset="0"/>
              <a:buChar char="–"/>
            </a:pPr>
            <a:r>
              <a:rPr lang="zh-CN" altLang="zh-CN" dirty="0">
                <a:solidFill>
                  <a:srgbClr val="231F20"/>
                </a:solidFill>
                <a:cs typeface="Arial" panose="020B0604020202020204" pitchFamily="34" charset="0"/>
              </a:rPr>
              <a:t>A  match  is  sought  between  the  macroblock  in  the  Target  Frame and  the  most  similar  macroblock  in  previous  and/or  future  frame(s) (referred to  as </a:t>
            </a:r>
            <a:r>
              <a:rPr lang="zh-CN" altLang="zh-CN" b="1" i="1" dirty="0">
                <a:solidFill>
                  <a:srgbClr val="231F20"/>
                </a:solidFill>
                <a:cs typeface="Arial" panose="020B0604020202020204" pitchFamily="34" charset="0"/>
              </a:rPr>
              <a:t>Reference frame</a:t>
            </a:r>
            <a:r>
              <a:rPr lang="zh-CN" altLang="zh-CN" i="1" dirty="0">
                <a:solidFill>
                  <a:srgbClr val="231F20"/>
                </a:solidFill>
                <a:cs typeface="Arial" panose="020B0604020202020204" pitchFamily="34" charset="0"/>
              </a:rPr>
              <a:t>(s)</a:t>
            </a:r>
            <a:r>
              <a:rPr lang="zh-CN" altLang="zh-CN" dirty="0">
                <a:solidFill>
                  <a:srgbClr val="231F20"/>
                </a:solidFill>
                <a:cs typeface="Arial" panose="020B0604020202020204" pitchFamily="34" charset="0"/>
              </a:rPr>
              <a:t>).</a:t>
            </a:r>
            <a:endParaRPr lang="zh-CN" altLang="zh-CN" dirty="0">
              <a:cs typeface="Arial" panose="020B0604020202020204" pitchFamily="34" charset="0"/>
            </a:endParaRPr>
          </a:p>
          <a:p>
            <a:pPr lvl="1" eaLnBrk="1" hangingPunct="1">
              <a:lnSpc>
                <a:spcPts val="700"/>
              </a:lnSpc>
              <a:spcBef>
                <a:spcPts val="13"/>
              </a:spcBef>
              <a:buClr>
                <a:srgbClr val="231F20"/>
              </a:buClr>
              <a:buFont typeface="Arial" panose="020B0604020202020204" pitchFamily="34" charset="0"/>
              <a:buChar char="–"/>
            </a:pPr>
            <a:endParaRPr lang="zh-CN" altLang="zh-CN" dirty="0"/>
          </a:p>
          <a:p>
            <a:pPr lvl="1" algn="just" eaLnBrk="1" hangingPunct="1">
              <a:lnSpc>
                <a:spcPts val="1675"/>
              </a:lnSpc>
              <a:buClr>
                <a:srgbClr val="231F20"/>
              </a:buClr>
              <a:buFont typeface="Arial" panose="020B0604020202020204" pitchFamily="34" charset="0"/>
              <a:buChar char="–"/>
            </a:pPr>
            <a:r>
              <a:rPr lang="zh-CN" altLang="zh-CN" dirty="0">
                <a:solidFill>
                  <a:srgbClr val="231F20"/>
                </a:solidFill>
                <a:cs typeface="Arial" panose="020B0604020202020204" pitchFamily="34" charset="0"/>
              </a:rPr>
              <a:t>The  displacement  of  the  reference  macroblock  to  the  target  mac- roblock  is  called a  </a:t>
            </a:r>
            <a:r>
              <a:rPr lang="zh-CN" altLang="zh-CN" i="1" dirty="0">
                <a:solidFill>
                  <a:srgbClr val="231F20"/>
                </a:solidFill>
                <a:cs typeface="Arial" panose="020B0604020202020204" pitchFamily="34" charset="0"/>
              </a:rPr>
              <a:t>motion  vector </a:t>
            </a:r>
            <a:r>
              <a:rPr lang="zh-CN" altLang="zh-CN" b="1" dirty="0">
                <a:solidFill>
                  <a:srgbClr val="231F20"/>
                </a:solidFill>
                <a:cs typeface="Arial" panose="020B0604020202020204" pitchFamily="34" charset="0"/>
              </a:rPr>
              <a:t>MV</a:t>
            </a:r>
            <a:r>
              <a:rPr lang="zh-CN" altLang="zh-CN" dirty="0">
                <a:solidFill>
                  <a:srgbClr val="231F20"/>
                </a:solidFill>
                <a:cs typeface="Arial" panose="020B0604020202020204" pitchFamily="34" charset="0"/>
              </a:rPr>
              <a:t>.</a:t>
            </a:r>
            <a:endParaRPr lang="zh-CN" altLang="zh-CN" dirty="0">
              <a:cs typeface="Arial" panose="020B0604020202020204" pitchFamily="34" charset="0"/>
            </a:endParaRPr>
          </a:p>
          <a:p>
            <a:pPr lvl="1" eaLnBrk="1" hangingPunct="1">
              <a:lnSpc>
                <a:spcPts val="888"/>
              </a:lnSpc>
              <a:buClr>
                <a:srgbClr val="231F20"/>
              </a:buClr>
              <a:buFont typeface="Arial" panose="020B0604020202020204" pitchFamily="34" charset="0"/>
              <a:buChar char="–"/>
            </a:pPr>
            <a:endParaRPr lang="zh-CN" altLang="zh-CN" sz="800" dirty="0"/>
          </a:p>
          <a:p>
            <a:pPr lvl="1" eaLnBrk="1" hangingPunct="1">
              <a:lnSpc>
                <a:spcPts val="1063"/>
              </a:lnSpc>
              <a:spcBef>
                <a:spcPts val="25"/>
              </a:spcBef>
              <a:buClr>
                <a:srgbClr val="231F20"/>
              </a:buClr>
              <a:buFont typeface="Arial" panose="020B0604020202020204" pitchFamily="34" charset="0"/>
              <a:buChar char="–"/>
            </a:pPr>
            <a:endParaRPr lang="zh-CN" altLang="zh-CN" sz="1000" dirty="0"/>
          </a:p>
        </p:txBody>
      </p:sp>
      <p:sp>
        <p:nvSpPr>
          <p:cNvPr id="27651" name="object 5"/>
          <p:cNvSpPr>
            <a:spLocks/>
          </p:cNvSpPr>
          <p:nvPr/>
        </p:nvSpPr>
        <p:spPr bwMode="auto">
          <a:xfrm>
            <a:off x="944563" y="6156325"/>
            <a:ext cx="7258050" cy="0"/>
          </a:xfrm>
          <a:custGeom>
            <a:avLst/>
            <a:gdLst>
              <a:gd name="T0" fmla="*/ 0 w 8225028"/>
              <a:gd name="T1" fmla="*/ 6404755 w 8225028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225028">
                <a:moveTo>
                  <a:pt x="0" y="0"/>
                </a:moveTo>
                <a:lnTo>
                  <a:pt x="8225028" y="0"/>
                </a:lnTo>
              </a:path>
            </a:pathLst>
          </a:custGeom>
          <a:noFill/>
          <a:ln w="6095">
            <a:solidFill>
              <a:srgbClr val="221E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" name="object 7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 rtlCol="0">
            <a:noAutofit/>
          </a:bodyPr>
          <a:lstStyle/>
          <a:p>
            <a:pPr marL="22413">
              <a:defRPr/>
            </a:pPr>
            <a:fld id="{F4E3FBFE-61B1-4463-A703-EC00A88E5635}" type="slidenum">
              <a:rPr sz="1721" spc="132" dirty="0">
                <a:solidFill>
                  <a:srgbClr val="231F20"/>
                </a:solidFill>
                <a:latin typeface="Arial"/>
                <a:cs typeface="Arial"/>
              </a:rPr>
              <a:pPr marL="22413">
                <a:defRPr/>
              </a:pPr>
              <a:t>19</a:t>
            </a:fld>
            <a:endParaRPr sz="1721">
              <a:latin typeface="Arial"/>
              <a:cs typeface="Arial"/>
            </a:endParaRPr>
          </a:p>
        </p:txBody>
      </p:sp>
      <p:sp>
        <p:nvSpPr>
          <p:cNvPr id="27653" name="标题 1"/>
          <p:cNvSpPr>
            <a:spLocks noGrp="1"/>
          </p:cNvSpPr>
          <p:nvPr>
            <p:ph type="title"/>
          </p:nvPr>
        </p:nvSpPr>
        <p:spPr>
          <a:xfrm>
            <a:off x="612775" y="86225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Motion Compensation</a:t>
            </a:r>
          </a:p>
        </p:txBody>
      </p:sp>
    </p:spTree>
    <p:extLst>
      <p:ext uri="{BB962C8B-B14F-4D97-AF65-F5344CB8AC3E}">
        <p14:creationId xmlns:p14="http://schemas.microsoft.com/office/powerpoint/2010/main" val="60258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PMingLiU" pitchFamily="18" charset="-120"/>
              </a:rPr>
              <a:t>知识点回顾</a:t>
            </a:r>
            <a:endParaRPr lang="en-US" altLang="zh-TW" dirty="0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pPr eaLnBrk="1" hangingPunct="1"/>
            <a:r>
              <a:rPr lang="en-US" altLang="zh-CN" sz="2600" smtClean="0">
                <a:latin typeface="Cambria" panose="02040503050406030204" pitchFamily="18" charset="0"/>
                <a:ea typeface="ＭＳ Ｐゴシック" panose="020B0600070205080204" pitchFamily="34" charset="-128"/>
                <a:cs typeface="PMingLiU" pitchFamily="18" charset="-120"/>
              </a:rPr>
              <a:t>Image compression standard JPEG</a:t>
            </a:r>
          </a:p>
          <a:p>
            <a:pPr eaLnBrk="1" hangingPunct="1"/>
            <a:r>
              <a:rPr lang="en-US" altLang="zh-CN" sz="2600" smtClean="0">
                <a:latin typeface="Cambria" panose="02040503050406030204" pitchFamily="18" charset="0"/>
                <a:ea typeface="ＭＳ Ｐゴシック" panose="020B0600070205080204" pitchFamily="34" charset="-128"/>
                <a:cs typeface="PMingLiU" pitchFamily="18" charset="-120"/>
              </a:rPr>
              <a:t>Block diagram for JPEG encode</a:t>
            </a:r>
          </a:p>
          <a:p>
            <a:pPr lvl="1" eaLnBrk="1" hangingPunct="1"/>
            <a:r>
              <a:rPr lang="en-US" altLang="zh-CN" sz="2200" smtClean="0">
                <a:latin typeface="Cambria" panose="02040503050406030204" pitchFamily="18" charset="0"/>
                <a:cs typeface="PMingLiU" pitchFamily="18" charset="-120"/>
              </a:rPr>
              <a:t>Transform RGB color model to YUV or YIQ</a:t>
            </a:r>
          </a:p>
          <a:p>
            <a:pPr lvl="1" eaLnBrk="1" hangingPunct="1"/>
            <a:r>
              <a:rPr lang="en-US" altLang="zh-CN" sz="2200" smtClean="0">
                <a:latin typeface="Cambria" panose="02040503050406030204" pitchFamily="18" charset="0"/>
                <a:cs typeface="PMingLiU" pitchFamily="18" charset="-120"/>
              </a:rPr>
              <a:t>DCT coding for image block</a:t>
            </a:r>
          </a:p>
          <a:p>
            <a:pPr lvl="1" eaLnBrk="1" hangingPunct="1"/>
            <a:r>
              <a:rPr lang="en-US" altLang="ja-JP" sz="2200" smtClean="0">
                <a:latin typeface="Cambria" panose="02040503050406030204" pitchFamily="18" charset="0"/>
                <a:cs typeface="PMingLiU" pitchFamily="18" charset="-120"/>
              </a:rPr>
              <a:t>Quantization of DCT coefficients</a:t>
            </a:r>
          </a:p>
          <a:p>
            <a:pPr lvl="1" eaLnBrk="1" hangingPunct="1"/>
            <a:r>
              <a:rPr lang="en-US" altLang="zh-CN" sz="2200" smtClean="0">
                <a:latin typeface="Cambria" panose="02040503050406030204" pitchFamily="18" charset="0"/>
                <a:cs typeface="PMingLiU" pitchFamily="18" charset="-120"/>
              </a:rPr>
              <a:t>ZigZag scan for quantized DCT coefficients</a:t>
            </a:r>
          </a:p>
          <a:p>
            <a:pPr lvl="2" eaLnBrk="1" hangingPunct="1"/>
            <a:r>
              <a:rPr lang="en-US" altLang="zh-CN" sz="2000" smtClean="0">
                <a:latin typeface="Cambria" panose="02040503050406030204" pitchFamily="18" charset="0"/>
                <a:cs typeface="PMingLiU" pitchFamily="18" charset="-120"/>
              </a:rPr>
              <a:t>DPCM for DC coefficients</a:t>
            </a:r>
          </a:p>
          <a:p>
            <a:pPr lvl="2" eaLnBrk="1" hangingPunct="1"/>
            <a:r>
              <a:rPr lang="en-US" altLang="zh-CN" sz="2000" smtClean="0">
                <a:latin typeface="Cambria" panose="02040503050406030204" pitchFamily="18" charset="0"/>
                <a:cs typeface="PMingLiU" pitchFamily="18" charset="-120"/>
              </a:rPr>
              <a:t>RLC for AC coefficients</a:t>
            </a:r>
          </a:p>
          <a:p>
            <a:pPr lvl="1" eaLnBrk="1" hangingPunct="1"/>
            <a:r>
              <a:rPr lang="en-US" altLang="zh-CN" sz="2200" smtClean="0">
                <a:latin typeface="Cambria" panose="02040503050406030204" pitchFamily="18" charset="0"/>
                <a:cs typeface="PMingLiU" pitchFamily="18" charset="-120"/>
              </a:rPr>
              <a:t>Entropy coding</a:t>
            </a:r>
          </a:p>
          <a:p>
            <a:pPr lvl="1" eaLnBrk="1" hangingPunct="1"/>
            <a:r>
              <a:rPr lang="en-US" altLang="zh-CN" sz="2200" smtClean="0">
                <a:latin typeface="Cambria" panose="02040503050406030204" pitchFamily="18" charset="0"/>
                <a:cs typeface="PMingLiU" pitchFamily="18" charset="-120"/>
              </a:rPr>
              <a:t>JPEG file generation</a:t>
            </a:r>
            <a:endParaRPr lang="en-US" altLang="zh-CN" sz="220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</p:txBody>
      </p:sp>
      <p:sp>
        <p:nvSpPr>
          <p:cNvPr id="41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7BE818-13D9-4D53-8695-0F536DC27361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596537" y="142875"/>
            <a:ext cx="7696200" cy="1139825"/>
          </a:xfrm>
        </p:spPr>
        <p:txBody>
          <a:bodyPr/>
          <a:lstStyle/>
          <a:p>
            <a:r>
              <a:rPr lang="en-US" altLang="zh-CN" sz="38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Macroblocks and Motion Vector in Video Compression</a:t>
            </a:r>
          </a:p>
        </p:txBody>
      </p:sp>
      <p:sp>
        <p:nvSpPr>
          <p:cNvPr id="2867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2A662A-37BD-472C-8EB0-C98A401F0D79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pic>
        <p:nvPicPr>
          <p:cNvPr id="2867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6040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object 75"/>
          <p:cNvSpPr txBox="1">
            <a:spLocks noChangeArrowheads="1"/>
          </p:cNvSpPr>
          <p:nvPr/>
        </p:nvSpPr>
        <p:spPr bwMode="auto">
          <a:xfrm>
            <a:off x="457200" y="4800600"/>
            <a:ext cx="8224838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49238" indent="-238125">
              <a:tabLst>
                <a:tab pos="249238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249238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249238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249238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249238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49238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49238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49238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49238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1900"/>
              </a:lnSpc>
              <a:buClr>
                <a:srgbClr val="231F20"/>
              </a:buClr>
              <a:buFont typeface="Meiryo" pitchFamily="34" charset="-128"/>
              <a:buChar char="•"/>
            </a:pPr>
            <a:r>
              <a:rPr lang="zh-CN" altLang="zh-CN" sz="1600">
                <a:solidFill>
                  <a:srgbClr val="231F20"/>
                </a:solidFill>
                <a:cs typeface="Arial" panose="020B0604020202020204" pitchFamily="34" charset="0"/>
              </a:rPr>
              <a:t>MV search is usually limited to a small immediate neighborhood — both horizontal  and  vertical  displacements  in  the  range  [</a:t>
            </a:r>
            <a:r>
              <a:rPr lang="zh-CN" altLang="zh-CN" sz="1600" i="1">
                <a:solidFill>
                  <a:srgbClr val="231F20"/>
                </a:solidFill>
                <a:latin typeface="Meiryo" pitchFamily="34" charset="-128"/>
                <a:ea typeface="Meiryo" pitchFamily="34" charset="-128"/>
              </a:rPr>
              <a:t>−</a:t>
            </a:r>
            <a:r>
              <a:rPr lang="zh-CN" altLang="zh-CN" sz="1600" i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 p</a:t>
            </a:r>
            <a:r>
              <a:rPr lang="zh-CN" altLang="zh-CN" sz="1600">
                <a:solidFill>
                  <a:srgbClr val="231F20"/>
                </a:solidFill>
                <a:cs typeface="Arial" panose="020B0604020202020204" pitchFamily="34" charset="0"/>
              </a:rPr>
              <a:t>]</a:t>
            </a:r>
            <a:r>
              <a:rPr lang="zh-CN" altLang="zh-CN" sz="1600" i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600"/>
              </a:lnSpc>
              <a:spcBef>
                <a:spcPts val="13"/>
              </a:spcBef>
            </a:pPr>
            <a:endParaRPr lang="zh-CN" altLang="zh-CN" sz="600"/>
          </a:p>
          <a:p>
            <a:pPr eaLnBrk="1" hangingPunct="1"/>
            <a:r>
              <a:rPr lang="zh-CN" altLang="zh-CN" sz="1600">
                <a:solidFill>
                  <a:srgbClr val="231F20"/>
                </a:solidFill>
                <a:cs typeface="Arial" panose="020B0604020202020204" pitchFamily="34" charset="0"/>
              </a:rPr>
              <a:t>This  makes  a  search window  of  size  (2</a:t>
            </a:r>
            <a:r>
              <a:rPr lang="zh-CN" altLang="zh-CN" sz="1600" i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zh-CN" sz="1600">
                <a:solidFill>
                  <a:srgbClr val="231F20"/>
                </a:solidFill>
                <a:cs typeface="Arial" panose="020B0604020202020204" pitchFamily="34" charset="0"/>
              </a:rPr>
              <a:t>+ 1) </a:t>
            </a:r>
            <a:r>
              <a:rPr lang="zh-CN" altLang="zh-CN" sz="1600" i="1">
                <a:solidFill>
                  <a:srgbClr val="231F20"/>
                </a:solidFill>
                <a:latin typeface="Meiryo" pitchFamily="34" charset="-128"/>
                <a:ea typeface="Meiryo" pitchFamily="34" charset="-128"/>
              </a:rPr>
              <a:t>× </a:t>
            </a:r>
            <a:r>
              <a:rPr lang="zh-CN" altLang="zh-CN" sz="1600">
                <a:solidFill>
                  <a:srgbClr val="231F20"/>
                </a:solidFill>
                <a:cs typeface="Arial" panose="020B0604020202020204" pitchFamily="34" charset="0"/>
              </a:rPr>
              <a:t>(2</a:t>
            </a:r>
            <a:r>
              <a:rPr lang="zh-CN" altLang="zh-CN" sz="1600" i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zh-CN" sz="1600">
                <a:solidFill>
                  <a:srgbClr val="231F20"/>
                </a:solidFill>
                <a:cs typeface="Arial" panose="020B0604020202020204" pitchFamily="34" charset="0"/>
              </a:rPr>
              <a:t>+ 1).</a:t>
            </a:r>
            <a:endParaRPr lang="zh-CN" altLang="zh-CN" sz="16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8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574675" y="96838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Search for Motion Vectors</a:t>
            </a:r>
          </a:p>
        </p:txBody>
      </p:sp>
      <p:sp>
        <p:nvSpPr>
          <p:cNvPr id="2969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1CA2A3-627F-445F-8AB9-014F689DB40C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457200" y="1366838"/>
            <a:ext cx="8530046" cy="487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dirty="0" smtClean="0">
                <a:solidFill>
                  <a:srgbClr val="231F20"/>
                </a:solidFill>
                <a:cs typeface="Arial"/>
              </a:rPr>
              <a:t>Calculating the displacement of the reference  </a:t>
            </a:r>
            <a:r>
              <a:rPr lang="en-US" altLang="zh-CN" sz="2400" dirty="0">
                <a:solidFill>
                  <a:srgbClr val="231F20"/>
                </a:solidFill>
                <a:cs typeface="Arial"/>
              </a:rPr>
              <a:t>macroblock </a:t>
            </a:r>
            <a:r>
              <a:rPr lang="en-US" altLang="zh-CN" sz="2400" dirty="0" smtClean="0">
                <a:solidFill>
                  <a:srgbClr val="231F20"/>
                </a:solidFill>
                <a:cs typeface="Arial"/>
              </a:rPr>
              <a:t>to the target macroblock</a:t>
            </a:r>
            <a:endParaRPr lang="en-US" altLang="zh-CN" sz="2400" dirty="0" smtClean="0">
              <a:latin typeface="Cambria" panose="02040503050406030204" pitchFamily="18" charset="0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125788"/>
            <a:ext cx="3984625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8" y="3125788"/>
            <a:ext cx="3984625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371600" y="2787650"/>
            <a:ext cx="2033588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pc="11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pc="62" dirty="0">
                <a:solidFill>
                  <a:srgbClr val="231F20"/>
                </a:solidFill>
                <a:cs typeface="Arial"/>
              </a:rPr>
              <a:t>efer</a:t>
            </a:r>
            <a:r>
              <a:rPr lang="en-US" altLang="zh-CN" spc="35" dirty="0">
                <a:solidFill>
                  <a:srgbClr val="231F20"/>
                </a:solidFill>
                <a:cs typeface="Arial"/>
              </a:rPr>
              <a:t>ence image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791200" y="2806700"/>
            <a:ext cx="1646238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pc="115" dirty="0">
                <a:solidFill>
                  <a:srgbClr val="231F20"/>
                </a:solidFill>
                <a:cs typeface="Arial"/>
              </a:rPr>
              <a:t>Target</a:t>
            </a:r>
            <a:r>
              <a:rPr lang="en-US" altLang="zh-CN" spc="35" dirty="0">
                <a:solidFill>
                  <a:srgbClr val="231F20"/>
                </a:solidFill>
                <a:cs typeface="Arial"/>
              </a:rPr>
              <a:t> 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5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615950" y="79375"/>
            <a:ext cx="7696200" cy="1139825"/>
          </a:xfrm>
        </p:spPr>
        <p:txBody>
          <a:bodyPr/>
          <a:lstStyle/>
          <a:p>
            <a:r>
              <a:rPr lang="en-US" altLang="zh-CN" sz="400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Search for Motion Vectors</a:t>
            </a:r>
          </a:p>
        </p:txBody>
      </p:sp>
      <p:sp>
        <p:nvSpPr>
          <p:cNvPr id="3072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C1AAAE-03ED-411F-980F-3903CE3D9722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30724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53000"/>
          </a:xfrm>
        </p:spPr>
        <p:txBody>
          <a:bodyPr/>
          <a:lstStyle/>
          <a:p>
            <a:r>
              <a:rPr lang="en-US" altLang="zh-CN" sz="26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The difference between two macroblocks can be measured by Mean Absolute Difference (MAD)</a:t>
            </a:r>
            <a:r>
              <a:rPr lang="zh-CN" altLang="en-US" sz="26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，</a:t>
            </a:r>
            <a:r>
              <a:rPr lang="zh-CN" altLang="en-US" sz="1600" smtClean="0">
                <a:latin typeface="Adobe 宋体 Std L" panose="02020300000000000000" pitchFamily="18" charset="-122"/>
                <a:ea typeface="Adobe 宋体 Std L" panose="02020300000000000000" pitchFamily="18" charset="-122"/>
                <a:cs typeface="PMingLiU" pitchFamily="18" charset="-120"/>
              </a:rPr>
              <a:t>平均绝对误差</a:t>
            </a:r>
          </a:p>
          <a:p>
            <a:endParaRPr lang="en-US" altLang="zh-CN" sz="160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80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80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80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80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60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r>
              <a:rPr lang="en-US" altLang="zh-CN" sz="24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The goal of the search is to find a vector (</a:t>
            </a:r>
            <a:r>
              <a:rPr lang="en-US" altLang="zh-CN" sz="2400" i="1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</a:t>
            </a:r>
            <a:r>
              <a:rPr lang="en-US" altLang="zh-CN" sz="24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, </a:t>
            </a:r>
            <a:r>
              <a:rPr lang="en-US" altLang="zh-CN" sz="2400" i="1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j</a:t>
            </a:r>
            <a:r>
              <a:rPr lang="en-US" altLang="zh-CN" sz="24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) as the motion vector MV = (u,v), such that MAD(</a:t>
            </a:r>
            <a:r>
              <a:rPr lang="en-US" altLang="zh-CN" sz="2400" i="1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</a:t>
            </a:r>
            <a:r>
              <a:rPr lang="en-US" altLang="zh-CN" sz="24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, </a:t>
            </a:r>
            <a:r>
              <a:rPr lang="en-US" altLang="zh-CN" sz="2400" i="1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j</a:t>
            </a:r>
            <a:r>
              <a:rPr lang="en-US" altLang="zh-CN" sz="24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) is minimum</a:t>
            </a:r>
          </a:p>
          <a:p>
            <a:pPr marL="342900" lvl="1" indent="0">
              <a:buFont typeface="Wingdings" panose="05000000000000000000" pitchFamily="2" charset="2"/>
              <a:buNone/>
            </a:pPr>
            <a:endParaRPr lang="en-US" altLang="zh-CN" sz="240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</p:txBody>
      </p:sp>
      <p:pic>
        <p:nvPicPr>
          <p:cNvPr id="30725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4" b="8725"/>
          <a:stretch>
            <a:fillRect/>
          </a:stretch>
        </p:blipFill>
        <p:spPr bwMode="auto">
          <a:xfrm>
            <a:off x="681038" y="2057400"/>
            <a:ext cx="7291387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object 9"/>
          <p:cNvSpPr txBox="1">
            <a:spLocks noChangeArrowheads="1"/>
          </p:cNvSpPr>
          <p:nvPr/>
        </p:nvSpPr>
        <p:spPr bwMode="auto">
          <a:xfrm>
            <a:off x="981075" y="5840413"/>
            <a:ext cx="696595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>
              <a:tabLst>
                <a:tab pos="3016250" algn="l"/>
                <a:tab pos="3351213" algn="l"/>
                <a:tab pos="458946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3016250" algn="l"/>
                <a:tab pos="3351213" algn="l"/>
                <a:tab pos="458946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3016250" algn="l"/>
                <a:tab pos="3351213" algn="l"/>
                <a:tab pos="458946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3016250" algn="l"/>
                <a:tab pos="3351213" algn="l"/>
                <a:tab pos="458946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3016250" algn="l"/>
                <a:tab pos="3351213" algn="l"/>
                <a:tab pos="458946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0" algn="l"/>
                <a:tab pos="3351213" algn="l"/>
                <a:tab pos="458946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0" algn="l"/>
                <a:tab pos="3351213" algn="l"/>
                <a:tab pos="458946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0" algn="l"/>
                <a:tab pos="3351213" algn="l"/>
                <a:tab pos="458946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0" algn="l"/>
                <a:tab pos="3351213" algn="l"/>
                <a:tab pos="4589463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zh-CN" altLang="zh-CN" sz="2400" baseline="2000" dirty="0">
                <a:solidFill>
                  <a:srgbClr val="231F20"/>
                </a:solidFill>
                <a:cs typeface="Arial" panose="020B0604020202020204" pitchFamily="34" charset="0"/>
              </a:rPr>
              <a:t>(</a:t>
            </a:r>
            <a:r>
              <a:rPr lang="zh-CN" altLang="zh-CN" sz="2400" i="1" baseline="2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 v</a:t>
            </a:r>
            <a:r>
              <a:rPr lang="zh-CN" altLang="zh-CN" sz="2400" baseline="2000" dirty="0">
                <a:solidFill>
                  <a:srgbClr val="231F20"/>
                </a:solidFill>
                <a:cs typeface="Arial" panose="020B0604020202020204" pitchFamily="34" charset="0"/>
              </a:rPr>
              <a:t>) = </a:t>
            </a:r>
            <a:r>
              <a:rPr lang="zh-CN" altLang="zh-CN" sz="1600" dirty="0" smtClean="0">
                <a:solidFill>
                  <a:srgbClr val="231F20"/>
                </a:solidFill>
                <a:cs typeface="Arial" panose="020B0604020202020204" pitchFamily="34" charset="0"/>
              </a:rPr>
              <a:t>[ </a:t>
            </a:r>
            <a:r>
              <a:rPr lang="zh-CN" altLang="zh-CN" sz="2400" baseline="2000" dirty="0">
                <a:solidFill>
                  <a:srgbClr val="231F20"/>
                </a:solidFill>
                <a:cs typeface="Arial" panose="020B0604020202020204" pitchFamily="34" charset="0"/>
              </a:rPr>
              <a:t>(</a:t>
            </a:r>
            <a:r>
              <a:rPr lang="zh-CN" altLang="zh-CN" sz="2400" i="1" baseline="2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 j</a:t>
            </a:r>
            <a:r>
              <a:rPr lang="zh-CN" altLang="zh-CN" sz="2400" baseline="2000" dirty="0">
                <a:solidFill>
                  <a:srgbClr val="231F20"/>
                </a:solidFill>
                <a:cs typeface="Arial" panose="020B0604020202020204" pitchFamily="34" charset="0"/>
              </a:rPr>
              <a:t>)  </a:t>
            </a:r>
            <a:r>
              <a:rPr lang="zh-CN" altLang="zh-CN" sz="2400" i="1" baseline="2000" dirty="0">
                <a:solidFill>
                  <a:srgbClr val="231F20"/>
                </a:solidFill>
                <a:latin typeface="Meiryo" pitchFamily="34" charset="-128"/>
                <a:ea typeface="Meiryo" pitchFamily="34" charset="-128"/>
              </a:rPr>
              <a:t>| </a:t>
            </a:r>
            <a:r>
              <a:rPr lang="zh-CN" altLang="zh-CN" sz="2400" i="1" baseline="2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AD</a:t>
            </a:r>
            <a:r>
              <a:rPr lang="zh-CN" altLang="zh-CN" sz="2400" baseline="2000" dirty="0">
                <a:solidFill>
                  <a:srgbClr val="231F20"/>
                </a:solidFill>
                <a:cs typeface="Arial" panose="020B0604020202020204" pitchFamily="34" charset="0"/>
              </a:rPr>
              <a:t>(</a:t>
            </a:r>
            <a:r>
              <a:rPr lang="zh-CN" altLang="zh-CN" sz="2400" i="1" baseline="2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 j</a:t>
            </a:r>
            <a:r>
              <a:rPr lang="zh-CN" altLang="zh-CN" sz="2400" baseline="2000" dirty="0" smtClean="0">
                <a:solidFill>
                  <a:srgbClr val="231F20"/>
                </a:solidFill>
                <a:cs typeface="Arial" panose="020B0604020202020204" pitchFamily="34" charset="0"/>
              </a:rPr>
              <a:t>)</a:t>
            </a:r>
            <a:r>
              <a:rPr lang="en-US" altLang="zh-CN" sz="2400" baseline="2000" dirty="0" smtClean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zh-CN" altLang="zh-CN" sz="2400" baseline="2000" dirty="0" smtClean="0">
                <a:solidFill>
                  <a:srgbClr val="231F20"/>
                </a:solidFill>
                <a:cs typeface="Arial" panose="020B0604020202020204" pitchFamily="34" charset="0"/>
              </a:rPr>
              <a:t>is</a:t>
            </a:r>
            <a:r>
              <a:rPr lang="en-US" altLang="zh-CN" sz="2400" baseline="2000" dirty="0" smtClean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zh-CN" altLang="zh-CN" sz="2400" baseline="2000" dirty="0" smtClean="0">
                <a:solidFill>
                  <a:srgbClr val="231F20"/>
                </a:solidFill>
                <a:cs typeface="Arial" panose="020B0604020202020204" pitchFamily="34" charset="0"/>
              </a:rPr>
              <a:t>minimum,</a:t>
            </a:r>
            <a:r>
              <a:rPr lang="en-US" altLang="zh-CN" sz="2400" baseline="2000" dirty="0" smtClean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zh-CN" altLang="zh-CN" sz="2400" i="1" baseline="20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zh-CN" sz="2400" i="1" baseline="2000" dirty="0">
                <a:solidFill>
                  <a:srgbClr val="231F20"/>
                </a:solidFill>
                <a:latin typeface="Meiryo" pitchFamily="34" charset="-128"/>
                <a:ea typeface="Meiryo" pitchFamily="34" charset="-128"/>
              </a:rPr>
              <a:t>∈ </a:t>
            </a:r>
            <a:r>
              <a:rPr lang="zh-CN" altLang="zh-CN" sz="2400" baseline="2000" dirty="0">
                <a:solidFill>
                  <a:srgbClr val="231F20"/>
                </a:solidFill>
                <a:cs typeface="Arial" panose="020B0604020202020204" pitchFamily="34" charset="0"/>
              </a:rPr>
              <a:t>[</a:t>
            </a:r>
            <a:r>
              <a:rPr lang="zh-CN" altLang="zh-CN" sz="2400" i="1" baseline="2000" dirty="0">
                <a:solidFill>
                  <a:srgbClr val="231F20"/>
                </a:solidFill>
                <a:latin typeface="Meiryo" pitchFamily="34" charset="-128"/>
                <a:ea typeface="Meiryo" pitchFamily="34" charset="-128"/>
              </a:rPr>
              <a:t>−</a:t>
            </a:r>
            <a:r>
              <a:rPr lang="zh-CN" altLang="zh-CN" sz="2400" i="1" baseline="2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 p</a:t>
            </a:r>
            <a:r>
              <a:rPr lang="zh-CN" altLang="zh-CN" sz="2400" baseline="2000" dirty="0">
                <a:solidFill>
                  <a:srgbClr val="231F20"/>
                </a:solidFill>
                <a:cs typeface="Arial" panose="020B0604020202020204" pitchFamily="34" charset="0"/>
              </a:rPr>
              <a:t>]</a:t>
            </a:r>
            <a:r>
              <a:rPr lang="zh-CN" altLang="zh-CN" sz="2400" i="1" baseline="2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j </a:t>
            </a:r>
            <a:r>
              <a:rPr lang="zh-CN" altLang="zh-CN" sz="2400" i="1" baseline="2000" dirty="0">
                <a:solidFill>
                  <a:srgbClr val="231F20"/>
                </a:solidFill>
                <a:latin typeface="Meiryo" pitchFamily="34" charset="-128"/>
                <a:ea typeface="Meiryo" pitchFamily="34" charset="-128"/>
              </a:rPr>
              <a:t>∈ </a:t>
            </a:r>
            <a:r>
              <a:rPr lang="zh-CN" altLang="zh-CN" sz="2400" baseline="2000" dirty="0">
                <a:solidFill>
                  <a:srgbClr val="231F20"/>
                </a:solidFill>
                <a:cs typeface="Arial" panose="020B0604020202020204" pitchFamily="34" charset="0"/>
              </a:rPr>
              <a:t>[</a:t>
            </a:r>
            <a:r>
              <a:rPr lang="zh-CN" altLang="zh-CN" sz="2400" i="1" baseline="2000" dirty="0">
                <a:solidFill>
                  <a:srgbClr val="231F20"/>
                </a:solidFill>
                <a:latin typeface="Meiryo" pitchFamily="34" charset="-128"/>
                <a:ea typeface="Meiryo" pitchFamily="34" charset="-128"/>
              </a:rPr>
              <a:t>−</a:t>
            </a:r>
            <a:r>
              <a:rPr lang="zh-CN" altLang="zh-CN" sz="2400" i="1" baseline="2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 p</a:t>
            </a:r>
            <a:r>
              <a:rPr lang="zh-CN" altLang="zh-CN" sz="2400" baseline="2000" dirty="0">
                <a:solidFill>
                  <a:srgbClr val="231F20"/>
                </a:solidFill>
                <a:cs typeface="Arial" panose="020B0604020202020204" pitchFamily="34" charset="0"/>
              </a:rPr>
              <a:t>] </a:t>
            </a:r>
            <a:r>
              <a:rPr lang="zh-CN" altLang="zh-CN" sz="1600" dirty="0">
                <a:solidFill>
                  <a:srgbClr val="231F20"/>
                </a:solidFill>
                <a:cs typeface="Arial" panose="020B0604020202020204" pitchFamily="34" charset="0"/>
              </a:rPr>
              <a:t>]</a:t>
            </a:r>
            <a:endParaRPr lang="zh-CN" altLang="zh-CN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561975" y="103188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Mean Absolute Difference (MAD)</a:t>
            </a:r>
            <a:endParaRPr lang="en-US" altLang="zh-CN" sz="4000" dirty="0" smtClean="0">
              <a:latin typeface="Calibri" panose="020F0502020204030204" pitchFamily="34" charset="0"/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3174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CA7E1C-5A12-4414-954B-BF19445C15CE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31748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53000"/>
          </a:xfrm>
        </p:spPr>
        <p:txBody>
          <a:bodyPr/>
          <a:lstStyle/>
          <a:p>
            <a:endParaRPr lang="en-US" altLang="zh-CN" sz="16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8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8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8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8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z="26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66800" y="1309688"/>
          <a:ext cx="1524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886200" y="1308100"/>
          <a:ext cx="1524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219200" y="2884488"/>
            <a:ext cx="131286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pc="11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pc="62" dirty="0">
                <a:solidFill>
                  <a:srgbClr val="231F20"/>
                </a:solidFill>
                <a:cs typeface="Arial"/>
              </a:rPr>
              <a:t>efer</a:t>
            </a:r>
            <a:r>
              <a:rPr lang="en-US" altLang="zh-CN" spc="35" dirty="0">
                <a:solidFill>
                  <a:srgbClr val="231F20"/>
                </a:solidFill>
                <a:cs typeface="Arial"/>
              </a:rPr>
              <a:t>ence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71938" y="2884488"/>
            <a:ext cx="914400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pc="115" dirty="0">
                <a:solidFill>
                  <a:srgbClr val="231F20"/>
                </a:solidFill>
                <a:cs typeface="Arial"/>
              </a:rPr>
              <a:t>Target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324600" y="1308100"/>
          <a:ext cx="381000" cy="36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603" marB="45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324600" y="2049463"/>
          <a:ext cx="3810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603" marB="45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6840538" y="1295400"/>
            <a:ext cx="6127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pc="115" dirty="0">
                <a:solidFill>
                  <a:srgbClr val="231F20"/>
                </a:solidFill>
                <a:cs typeface="Arial"/>
              </a:rPr>
              <a:t>100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840538" y="2049463"/>
            <a:ext cx="4699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pc="115" dirty="0">
                <a:solidFill>
                  <a:srgbClr val="231F20"/>
                </a:solidFill>
                <a:cs typeface="Arial"/>
              </a:rPr>
              <a:t>10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61975" y="3609975"/>
            <a:ext cx="72545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pc="115" dirty="0">
                <a:solidFill>
                  <a:srgbClr val="231F20"/>
                </a:solidFill>
                <a:cs typeface="Arial"/>
              </a:rPr>
              <a:t>Calculate MAD</a:t>
            </a:r>
            <a:r>
              <a:rPr lang="zh-CN" altLang="en-US" spc="115" dirty="0" smtClean="0">
                <a:solidFill>
                  <a:srgbClr val="231F20"/>
                </a:solidFill>
                <a:cs typeface="Arial"/>
              </a:rPr>
              <a:t>：</a:t>
            </a:r>
            <a:endParaRPr lang="en-US" altLang="zh-CN" spc="115" dirty="0">
              <a:solidFill>
                <a:srgbClr val="231F20"/>
              </a:solidFill>
              <a:cs typeface="Arial"/>
            </a:endParaRPr>
          </a:p>
          <a:p>
            <a:pPr eaLnBrk="1" hangingPunct="1">
              <a:defRPr/>
            </a:pPr>
            <a:r>
              <a:rPr lang="en-US" altLang="zh-CN" spc="115" dirty="0">
                <a:solidFill>
                  <a:srgbClr val="231F20"/>
                </a:solidFill>
                <a:cs typeface="Arial"/>
              </a:rPr>
              <a:t>MAD=(|10-100|+|10-100|+7* |10-10|+7* |100-100|)/16=180/16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5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Outline of Lecture 10</a:t>
            </a:r>
            <a:endParaRPr lang="en-US" altLang="zh-TW" dirty="0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Introduction to Video Compression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Video Compression with Motion Compensation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Motion Compensation</a:t>
            </a:r>
          </a:p>
          <a:p>
            <a:r>
              <a:rPr lang="en-US" altLang="zh-CN" sz="2800" smtClean="0">
                <a:solidFill>
                  <a:srgbClr val="0000FF"/>
                </a:solidFill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Sequential Search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Logarithmic Search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Hierarchical Search</a:t>
            </a:r>
          </a:p>
          <a:p>
            <a:r>
              <a:rPr lang="en-GB" altLang="zh-TW" sz="2800" smtClean="0">
                <a:latin typeface="Cambria" panose="02040503050406030204" pitchFamily="18" charset="0"/>
                <a:ea typeface="PMingLiU" pitchFamily="18" charset="-120"/>
                <a:cs typeface="PMingLiU" pitchFamily="18" charset="-120"/>
              </a:rPr>
              <a:t>Reference reading</a:t>
            </a:r>
          </a:p>
          <a:p>
            <a:pPr lvl="1"/>
            <a:r>
              <a:rPr lang="en-GB" altLang="zh-TW" sz="2400" smtClean="0">
                <a:latin typeface="Cambria" panose="02040503050406030204" pitchFamily="18" charset="0"/>
                <a:cs typeface="PMingLiU" pitchFamily="18" charset="-120"/>
              </a:rPr>
              <a:t>Chapter 10</a:t>
            </a:r>
            <a:endParaRPr lang="en-US" altLang="zh-CN" sz="2400" smtClean="0">
              <a:latin typeface="Cambria" panose="02040503050406030204" pitchFamily="18" charset="0"/>
              <a:cs typeface="PMingLiU" pitchFamily="18" charset="-120"/>
            </a:endParaRPr>
          </a:p>
        </p:txBody>
      </p:sp>
      <p:sp>
        <p:nvSpPr>
          <p:cNvPr id="327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F0FCB4-E54E-4CE7-A8BD-4F64537B3AA4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571500" y="109228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Sequential Search </a:t>
            </a:r>
            <a:r>
              <a:rPr lang="zh-CN" altLang="en-US" sz="4000" b="1" dirty="0" smtClean="0">
                <a:solidFill>
                  <a:srgbClr val="231F2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（</a:t>
            </a:r>
            <a:r>
              <a:rPr lang="zh-CN" altLang="en-US" sz="4000" dirty="0" smtClean="0">
                <a:latin typeface="Adobe 宋体 Std L" panose="02020300000000000000" pitchFamily="18" charset="-122"/>
                <a:ea typeface="Adobe 宋体 Std L" panose="02020300000000000000" pitchFamily="18" charset="-122"/>
                <a:cs typeface="PMingLiU" pitchFamily="18" charset="-120"/>
              </a:rPr>
              <a:t>顺序搜索</a:t>
            </a:r>
            <a:r>
              <a:rPr lang="zh-CN" altLang="en-US" sz="4000" b="1" dirty="0" smtClean="0">
                <a:solidFill>
                  <a:srgbClr val="231F2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）</a:t>
            </a:r>
            <a:r>
              <a:rPr lang="zh-CN" altLang="en-US" sz="40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/>
            </a:r>
            <a:br>
              <a:rPr lang="zh-CN" altLang="en-US" sz="40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endParaRPr lang="en-US" altLang="zh-CN" sz="4000" dirty="0" smtClean="0">
              <a:latin typeface="Calibri" panose="020F0502020204030204" pitchFamily="34" charset="0"/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358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76875B-648F-46D8-91EA-D6CBD6B4907D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71600" y="1047750"/>
          <a:ext cx="60960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</a:tbl>
          </a:graphicData>
        </a:graphic>
      </p:graphicFrame>
      <p:sp>
        <p:nvSpPr>
          <p:cNvPr id="36287" name="矩形 4"/>
          <p:cNvSpPr>
            <a:spLocks noChangeArrowheads="1"/>
          </p:cNvSpPr>
          <p:nvPr/>
        </p:nvSpPr>
        <p:spPr bwMode="auto">
          <a:xfrm>
            <a:off x="2286000" y="1600200"/>
            <a:ext cx="4572000" cy="411480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zh-CN" altLang="en-US">
              <a:ea typeface="PMingLiU" pitchFamily="18" charset="-120"/>
            </a:endParaRPr>
          </a:p>
        </p:txBody>
      </p:sp>
      <p:sp>
        <p:nvSpPr>
          <p:cNvPr id="36288" name="矩形 5"/>
          <p:cNvSpPr>
            <a:spLocks noChangeArrowheads="1"/>
          </p:cNvSpPr>
          <p:nvPr/>
        </p:nvSpPr>
        <p:spPr bwMode="auto">
          <a:xfrm>
            <a:off x="7764463" y="1235075"/>
            <a:ext cx="55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i="1">
                <a:latin typeface="Cambria" panose="02040503050406030204" pitchFamily="18" charset="0"/>
                <a:ea typeface="黑体" panose="02010609060101010101" pitchFamily="49" charset="-122"/>
              </a:rPr>
              <a:t>P=7</a:t>
            </a:r>
            <a:endParaRPr lang="zh-CN" altLang="en-US"/>
          </a:p>
        </p:txBody>
      </p:sp>
      <p:sp>
        <p:nvSpPr>
          <p:cNvPr id="36289" name="椭圆 6"/>
          <p:cNvSpPr>
            <a:spLocks noChangeArrowheads="1"/>
          </p:cNvSpPr>
          <p:nvPr/>
        </p:nvSpPr>
        <p:spPr bwMode="auto">
          <a:xfrm>
            <a:off x="4495800" y="3595688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zh-CN" altLang="en-US">
              <a:ea typeface="PMingLiU" pitchFamily="18" charset="-120"/>
            </a:endParaRPr>
          </a:p>
        </p:txBody>
      </p:sp>
      <p:sp>
        <p:nvSpPr>
          <p:cNvPr id="8" name="文本框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71954" y="3686982"/>
            <a:ext cx="800091" cy="276999"/>
          </a:xfrm>
          <a:prstGeom prst="rect">
            <a:avLst/>
          </a:prstGeom>
          <a:blipFill rotWithShape="0">
            <a:blip r:embed="rId2"/>
            <a:stretch>
              <a:fillRect l="-9091" r="-9091" b="-3777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1676400" y="1049338"/>
            <a:ext cx="1524000" cy="1371600"/>
            <a:chOff x="1676400" y="1050001"/>
            <a:chExt cx="1524000" cy="1371600"/>
          </a:xfrm>
        </p:grpSpPr>
        <p:sp>
          <p:nvSpPr>
            <p:cNvPr id="36296" name="椭圆 11"/>
            <p:cNvSpPr>
              <a:spLocks noChangeArrowheads="1"/>
            </p:cNvSpPr>
            <p:nvPr/>
          </p:nvSpPr>
          <p:spPr bwMode="auto">
            <a:xfrm>
              <a:off x="2362200" y="1674506"/>
              <a:ext cx="152400" cy="152400"/>
            </a:xfrm>
            <a:prstGeom prst="ellipse">
              <a:avLst/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zh-CN" altLang="en-US">
                <a:ea typeface="PMingLiU" pitchFamily="18" charset="-120"/>
              </a:endParaRPr>
            </a:p>
          </p:txBody>
        </p:sp>
        <p:sp>
          <p:nvSpPr>
            <p:cNvPr id="36297" name="矩形 8"/>
            <p:cNvSpPr>
              <a:spLocks noChangeArrowheads="1"/>
            </p:cNvSpPr>
            <p:nvPr/>
          </p:nvSpPr>
          <p:spPr bwMode="auto">
            <a:xfrm>
              <a:off x="1676400" y="1050001"/>
              <a:ext cx="1524000" cy="1371600"/>
            </a:xfrm>
            <a:prstGeom prst="rect">
              <a:avLst/>
            </a:prstGeom>
            <a:noFill/>
            <a:ln w="28575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zh-CN" altLang="en-US">
                <a:ea typeface="PMingLiU" pitchFamily="18" charset="-120"/>
              </a:endParaRPr>
            </a:p>
          </p:txBody>
        </p:sp>
      </p:grpSp>
      <p:sp>
        <p:nvSpPr>
          <p:cNvPr id="36292" name="矩形 10"/>
          <p:cNvSpPr>
            <a:spLocks noChangeArrowheads="1"/>
          </p:cNvSpPr>
          <p:nvPr/>
        </p:nvSpPr>
        <p:spPr bwMode="auto">
          <a:xfrm>
            <a:off x="7756525" y="1827213"/>
            <a:ext cx="584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i="1">
                <a:latin typeface="Cambria" panose="02040503050406030204" pitchFamily="18" charset="0"/>
                <a:ea typeface="黑体" panose="02010609060101010101" pitchFamily="49" charset="-122"/>
              </a:rPr>
              <a:t>N=5</a:t>
            </a:r>
            <a:endParaRPr lang="zh-CN" altLang="en-US"/>
          </a:p>
        </p:txBody>
      </p:sp>
      <p:sp>
        <p:nvSpPr>
          <p:cNvPr id="36293" name="矩形 12"/>
          <p:cNvSpPr>
            <a:spLocks noChangeArrowheads="1"/>
          </p:cNvSpPr>
          <p:nvPr/>
        </p:nvSpPr>
        <p:spPr bwMode="auto">
          <a:xfrm>
            <a:off x="1974850" y="5643563"/>
            <a:ext cx="38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i="1">
                <a:latin typeface="Cambria" panose="02040503050406030204" pitchFamily="18" charset="0"/>
                <a:ea typeface="黑体" panose="02010609060101010101" pitchFamily="49" charset="-122"/>
              </a:rPr>
              <a:t>-P</a:t>
            </a:r>
            <a:endParaRPr lang="zh-CN" altLang="en-US"/>
          </a:p>
        </p:txBody>
      </p:sp>
      <p:sp>
        <p:nvSpPr>
          <p:cNvPr id="36294" name="矩形 23"/>
          <p:cNvSpPr>
            <a:spLocks noChangeArrowheads="1"/>
          </p:cNvSpPr>
          <p:nvPr/>
        </p:nvSpPr>
        <p:spPr bwMode="auto">
          <a:xfrm>
            <a:off x="6775450" y="5618163"/>
            <a:ext cx="434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i="1">
                <a:latin typeface="Cambria" panose="02040503050406030204" pitchFamily="18" charset="0"/>
                <a:ea typeface="黑体" panose="02010609060101010101" pitchFamily="49" charset="-122"/>
              </a:rPr>
              <a:t>+P</a:t>
            </a:r>
            <a:endParaRPr lang="zh-CN" altLang="en-US"/>
          </a:p>
        </p:txBody>
      </p:sp>
      <p:sp>
        <p:nvSpPr>
          <p:cNvPr id="36295" name="矩形 25"/>
          <p:cNvSpPr>
            <a:spLocks noChangeArrowheads="1"/>
          </p:cNvSpPr>
          <p:nvPr/>
        </p:nvSpPr>
        <p:spPr bwMode="auto">
          <a:xfrm>
            <a:off x="6813550" y="1285875"/>
            <a:ext cx="38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i="1">
                <a:latin typeface="Cambria" panose="02040503050406030204" pitchFamily="18" charset="0"/>
                <a:ea typeface="黑体" panose="02010609060101010101" pitchFamily="49" charset="-122"/>
              </a:rPr>
              <a:t>-P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49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03333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33 0.00255 L 0.06666 0.002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66 0.00255 L 0.1 0.0025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 0.00255 L 0.13333 0.0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33 0.00255 L 0.16666 0.002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66 0.00255 L 0.2 0.00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 0.00255 L 0.23333 0.0025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33 0.00255 L 0.26666 0.0025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66 0.00255 L 0.3 0.0025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0.00255 L 0.33333 0.002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33 0.00255 L 0.36666 0.0025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666 0.00255 L 0.4 0.0025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 0.00255 L 0.43333 0.0025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333 0.00255 L 0.46666 0.0025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3.33333E-6 0.0803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8032 L 0.45833 0.0803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8032 L 3.33333E-6 0.158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1581 L 0.46666 0.15185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1581 L 3.33333E-6 0.558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5581 L 0.46666 0.558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3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587829" y="79375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Sequential Search </a:t>
            </a:r>
            <a:r>
              <a:rPr lang="zh-CN" altLang="en-US" sz="4000" b="1" dirty="0" smtClean="0">
                <a:solidFill>
                  <a:srgbClr val="231F2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（</a:t>
            </a:r>
            <a:r>
              <a:rPr lang="zh-CN" altLang="en-US" sz="4000" dirty="0" smtClean="0">
                <a:latin typeface="Adobe 宋体 Std L" panose="02020300000000000000" pitchFamily="18" charset="-122"/>
                <a:ea typeface="Adobe 宋体 Std L" panose="02020300000000000000" pitchFamily="18" charset="-122"/>
                <a:cs typeface="PMingLiU" pitchFamily="18" charset="-120"/>
              </a:rPr>
              <a:t>顺序搜索</a:t>
            </a:r>
            <a:r>
              <a:rPr lang="zh-CN" altLang="en-US" sz="4000" b="1" dirty="0" smtClean="0">
                <a:solidFill>
                  <a:srgbClr val="231F2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）</a:t>
            </a:r>
            <a:r>
              <a:rPr lang="zh-CN" altLang="en-US" sz="40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/>
            </a:r>
            <a:br>
              <a:rPr lang="zh-CN" altLang="en-US" sz="40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endParaRPr lang="en-US" altLang="zh-CN" sz="4000" dirty="0" smtClean="0">
              <a:latin typeface="Calibri" panose="020F0502020204030204" pitchFamily="34" charset="0"/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A5F548-FCDF-4146-A5E6-FCD30BD6989B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34820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610600" cy="4953000"/>
          </a:xfrm>
        </p:spPr>
        <p:txBody>
          <a:bodyPr/>
          <a:lstStyle/>
          <a:p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Sequential search: sequentially search the whole (2</a:t>
            </a:r>
            <a:r>
              <a:rPr lang="en-US" altLang="zh-CN" sz="2400" i="1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p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+1)×(2</a:t>
            </a:r>
            <a:r>
              <a:rPr lang="en-US" altLang="zh-CN" sz="2400" i="1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p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+1) window in the Reference frame</a:t>
            </a:r>
          </a:p>
          <a:p>
            <a:pPr lvl="1"/>
            <a:endParaRPr lang="en-US" altLang="zh-CN" sz="24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pPr lvl="1"/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The  vector  (</a:t>
            </a:r>
            <a:r>
              <a:rPr lang="en-US" altLang="zh-CN" sz="2400" dirty="0" err="1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, j)  that  offers  the 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least  M AD  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is  designated as the MV (u, v) for the macroblock in the Target frame.</a:t>
            </a:r>
          </a:p>
          <a:p>
            <a:pPr lvl="1" algn="just"/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This method is costly — assuming each pixel comparison requires three operations (subtraction, absolute value, addition), the cost for obtaining a motion vector for a single macroblock is </a:t>
            </a:r>
          </a:p>
          <a:p>
            <a:pPr lvl="1" algn="just"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           (2</a:t>
            </a:r>
            <a:r>
              <a:rPr lang="en-US" altLang="zh-CN" sz="2400" i="1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p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+1)·(2</a:t>
            </a:r>
            <a:r>
              <a:rPr lang="en-US" altLang="zh-CN" sz="2400" i="1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p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+1)·</a:t>
            </a:r>
            <a:r>
              <a:rPr lang="en-US" altLang="zh-CN" sz="2400" i="1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N</a:t>
            </a:r>
            <a:r>
              <a:rPr lang="en-US" altLang="zh-CN" sz="2400" baseline="300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2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·3 </a:t>
            </a:r>
            <a:r>
              <a:rPr lang="zh-CN" altLang="en-US" sz="2400" i="1" dirty="0" smtClean="0">
                <a:solidFill>
                  <a:srgbClr val="231F20"/>
                </a:solidFill>
                <a:latin typeface="Meiryo" pitchFamily="34" charset="-128"/>
                <a:ea typeface="Meiryo" pitchFamily="34" charset="-128"/>
                <a:cs typeface="PMingLiU" pitchFamily="18" charset="-120"/>
              </a:rPr>
              <a:t>⇒ 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O(</a:t>
            </a:r>
            <a:r>
              <a:rPr lang="en-US" altLang="zh-CN" sz="2400" i="1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p</a:t>
            </a:r>
            <a:r>
              <a:rPr lang="en-US" altLang="zh-CN" sz="2400" baseline="300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2</a:t>
            </a:r>
            <a:r>
              <a:rPr lang="en-US" altLang="zh-CN" sz="2400" i="1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N</a:t>
            </a:r>
            <a:r>
              <a:rPr lang="en-US" altLang="zh-CN" sz="2400" baseline="300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2</a:t>
            </a:r>
            <a:r>
              <a:rPr lang="en-US" altLang="zh-CN" sz="2400" dirty="0" smtClean="0">
                <a:cs typeface="PMingLiU" pitchFamily="18" charset="-12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6291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571500" y="109228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Sequential Search </a:t>
            </a:r>
            <a:r>
              <a:rPr lang="zh-CN" altLang="en-US" sz="4000" b="1" dirty="0" smtClean="0">
                <a:solidFill>
                  <a:srgbClr val="231F2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（</a:t>
            </a:r>
            <a:r>
              <a:rPr lang="zh-CN" altLang="en-US" sz="4000" dirty="0" smtClean="0">
                <a:latin typeface="Adobe 宋体 Std L" panose="02020300000000000000" pitchFamily="18" charset="-122"/>
                <a:ea typeface="Adobe 宋体 Std L" panose="02020300000000000000" pitchFamily="18" charset="-122"/>
                <a:cs typeface="PMingLiU" pitchFamily="18" charset="-120"/>
              </a:rPr>
              <a:t>顺序搜索</a:t>
            </a:r>
            <a:r>
              <a:rPr lang="zh-CN" altLang="en-US" sz="4000" b="1" dirty="0" smtClean="0">
                <a:solidFill>
                  <a:srgbClr val="231F2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）</a:t>
            </a:r>
            <a:r>
              <a:rPr lang="zh-CN" altLang="en-US" sz="40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/>
            </a:r>
            <a:br>
              <a:rPr lang="zh-CN" altLang="en-US" sz="40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endParaRPr lang="en-US" altLang="zh-CN" sz="4000" dirty="0" smtClean="0">
              <a:latin typeface="Calibri" panose="020F0502020204030204" pitchFamily="34" charset="0"/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358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76875B-648F-46D8-91EA-D6CBD6B4907D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7" y="975370"/>
            <a:ext cx="3289272" cy="2216164"/>
          </a:xfrm>
          <a:prstGeom prst="rect">
            <a:avLst/>
          </a:prstGeom>
        </p:spPr>
      </p:pic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361406" y="3622765"/>
            <a:ext cx="5480134" cy="339416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See demo </a:t>
            </a:r>
            <a:r>
              <a:rPr lang="en-US" altLang="zh-CN" sz="2400" b="1" i="1" dirty="0" err="1">
                <a:solidFill>
                  <a:srgbClr val="FF0000"/>
                </a:solidFill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predictionMC.m</a:t>
            </a:r>
            <a:endParaRPr lang="en-US" altLang="zh-CN" sz="2400" b="1" i="1" dirty="0" smtClean="0">
              <a:solidFill>
                <a:srgbClr val="FF0000"/>
              </a:solidFill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pPr lvl="1"/>
            <a:endParaRPr lang="en-US" altLang="zh-CN" sz="24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00987" y="1636908"/>
            <a:ext cx="3024958" cy="4973751"/>
            <a:chOff x="5800987" y="1636908"/>
            <a:chExt cx="3024958" cy="4973751"/>
          </a:xfrm>
        </p:grpSpPr>
        <p:sp>
          <p:nvSpPr>
            <p:cNvPr id="45" name="object 7"/>
            <p:cNvSpPr>
              <a:spLocks/>
            </p:cNvSpPr>
            <p:nvPr/>
          </p:nvSpPr>
          <p:spPr bwMode="auto">
            <a:xfrm>
              <a:off x="6229168" y="4267859"/>
              <a:ext cx="179388" cy="179388"/>
            </a:xfrm>
            <a:custGeom>
              <a:avLst/>
              <a:gdLst>
                <a:gd name="T0" fmla="*/ 0 w 203027"/>
                <a:gd name="T1" fmla="*/ 109643 h 202597"/>
                <a:gd name="T2" fmla="*/ 11905 w 203027"/>
                <a:gd name="T3" fmla="*/ 149176 h 202597"/>
                <a:gd name="T4" fmla="*/ 38332 w 203027"/>
                <a:gd name="T5" fmla="*/ 180097 h 202597"/>
                <a:gd name="T6" fmla="*/ 76146 w 203027"/>
                <a:gd name="T7" fmla="*/ 198762 h 202597"/>
                <a:gd name="T8" fmla="*/ 106133 w 203027"/>
                <a:gd name="T9" fmla="*/ 202597 h 202597"/>
                <a:gd name="T10" fmla="*/ 120538 w 203027"/>
                <a:gd name="T11" fmla="*/ 200895 h 202597"/>
                <a:gd name="T12" fmla="*/ 159063 w 203027"/>
                <a:gd name="T13" fmla="*/ 184724 h 202597"/>
                <a:gd name="T14" fmla="*/ 187514 w 203027"/>
                <a:gd name="T15" fmla="*/ 154993 h 202597"/>
                <a:gd name="T16" fmla="*/ 201985 w 203027"/>
                <a:gd name="T17" fmla="*/ 115606 h 202597"/>
                <a:gd name="T18" fmla="*/ 203027 w 203027"/>
                <a:gd name="T19" fmla="*/ 101007 h 202597"/>
                <a:gd name="T20" fmla="*/ 203026 w 203027"/>
                <a:gd name="T21" fmla="*/ 100631 h 202597"/>
                <a:gd name="T22" fmla="*/ 194740 w 203027"/>
                <a:gd name="T23" fmla="*/ 61210 h 202597"/>
                <a:gd name="T24" fmla="*/ 171633 w 203027"/>
                <a:gd name="T25" fmla="*/ 29084 h 202597"/>
                <a:gd name="T26" fmla="*/ 135878 w 203027"/>
                <a:gd name="T27" fmla="*/ 7574 h 202597"/>
                <a:gd name="T28" fmla="*/ 89646 w 203027"/>
                <a:gd name="T29" fmla="*/ 0 h 202597"/>
                <a:gd name="T30" fmla="*/ 76138 w 203027"/>
                <a:gd name="T31" fmla="*/ 2514 h 202597"/>
                <a:gd name="T32" fmla="*/ 40251 w 203027"/>
                <a:gd name="T33" fmla="*/ 20336 h 202597"/>
                <a:gd name="T34" fmla="*/ 14010 w 203027"/>
                <a:gd name="T35" fmla="*/ 51575 h 202597"/>
                <a:gd name="T36" fmla="*/ 870 w 203027"/>
                <a:gd name="T37" fmla="*/ 93653 h 202597"/>
                <a:gd name="T38" fmla="*/ 0 w 203027"/>
                <a:gd name="T39" fmla="*/ 109643 h 20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27" h="202597">
                  <a:moveTo>
                    <a:pt x="0" y="109643"/>
                  </a:moveTo>
                  <a:lnTo>
                    <a:pt x="11905" y="149176"/>
                  </a:lnTo>
                  <a:lnTo>
                    <a:pt x="38332" y="180097"/>
                  </a:lnTo>
                  <a:lnTo>
                    <a:pt x="76146" y="198762"/>
                  </a:lnTo>
                  <a:lnTo>
                    <a:pt x="106133" y="202597"/>
                  </a:lnTo>
                  <a:lnTo>
                    <a:pt x="120538" y="200895"/>
                  </a:lnTo>
                  <a:lnTo>
                    <a:pt x="159063" y="184724"/>
                  </a:lnTo>
                  <a:lnTo>
                    <a:pt x="187514" y="154993"/>
                  </a:lnTo>
                  <a:lnTo>
                    <a:pt x="201985" y="115606"/>
                  </a:lnTo>
                  <a:lnTo>
                    <a:pt x="203027" y="101007"/>
                  </a:lnTo>
                  <a:lnTo>
                    <a:pt x="203026" y="100631"/>
                  </a:lnTo>
                  <a:lnTo>
                    <a:pt x="194740" y="61210"/>
                  </a:lnTo>
                  <a:lnTo>
                    <a:pt x="171633" y="29084"/>
                  </a:lnTo>
                  <a:lnTo>
                    <a:pt x="135878" y="7574"/>
                  </a:lnTo>
                  <a:lnTo>
                    <a:pt x="89646" y="0"/>
                  </a:lnTo>
                  <a:lnTo>
                    <a:pt x="76138" y="2514"/>
                  </a:lnTo>
                  <a:lnTo>
                    <a:pt x="40251" y="20336"/>
                  </a:lnTo>
                  <a:lnTo>
                    <a:pt x="14010" y="51575"/>
                  </a:lnTo>
                  <a:lnTo>
                    <a:pt x="870" y="93653"/>
                  </a:lnTo>
                  <a:lnTo>
                    <a:pt x="0" y="109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6" name="object 8"/>
            <p:cNvSpPr>
              <a:spLocks/>
            </p:cNvSpPr>
            <p:nvPr/>
          </p:nvSpPr>
          <p:spPr bwMode="auto">
            <a:xfrm>
              <a:off x="6229168" y="4267859"/>
              <a:ext cx="179388" cy="179388"/>
            </a:xfrm>
            <a:custGeom>
              <a:avLst/>
              <a:gdLst>
                <a:gd name="T0" fmla="*/ 203027 w 203027"/>
                <a:gd name="T1" fmla="*/ 101007 h 202597"/>
                <a:gd name="T2" fmla="*/ 194084 w 203027"/>
                <a:gd name="T3" fmla="*/ 142744 h 202597"/>
                <a:gd name="T4" fmla="*/ 169859 w 203027"/>
                <a:gd name="T5" fmla="*/ 176127 h 202597"/>
                <a:gd name="T6" fmla="*/ 134258 w 203027"/>
                <a:gd name="T7" fmla="*/ 197252 h 202597"/>
                <a:gd name="T8" fmla="*/ 106133 w 203027"/>
                <a:gd name="T9" fmla="*/ 202597 h 202597"/>
                <a:gd name="T10" fmla="*/ 90739 w 203027"/>
                <a:gd name="T11" fmla="*/ 201630 h 202597"/>
                <a:gd name="T12" fmla="*/ 49826 w 203027"/>
                <a:gd name="T13" fmla="*/ 187860 h 202597"/>
                <a:gd name="T14" fmla="*/ 19255 w 203027"/>
                <a:gd name="T15" fmla="*/ 160620 h 202597"/>
                <a:gd name="T16" fmla="*/ 2161 w 203027"/>
                <a:gd name="T17" fmla="*/ 123553 h 202597"/>
                <a:gd name="T18" fmla="*/ 0 w 203027"/>
                <a:gd name="T19" fmla="*/ 109643 h 202597"/>
                <a:gd name="T20" fmla="*/ 870 w 203027"/>
                <a:gd name="T21" fmla="*/ 93653 h 202597"/>
                <a:gd name="T22" fmla="*/ 14010 w 203027"/>
                <a:gd name="T23" fmla="*/ 51575 h 202597"/>
                <a:gd name="T24" fmla="*/ 40251 w 203027"/>
                <a:gd name="T25" fmla="*/ 20336 h 202597"/>
                <a:gd name="T26" fmla="*/ 76138 w 203027"/>
                <a:gd name="T27" fmla="*/ 2514 h 202597"/>
                <a:gd name="T28" fmla="*/ 89646 w 203027"/>
                <a:gd name="T29" fmla="*/ 0 h 202597"/>
                <a:gd name="T30" fmla="*/ 106087 w 203027"/>
                <a:gd name="T31" fmla="*/ 771 h 202597"/>
                <a:gd name="T32" fmla="*/ 149068 w 203027"/>
                <a:gd name="T33" fmla="*/ 13359 h 202597"/>
                <a:gd name="T34" fmla="*/ 180848 w 203027"/>
                <a:gd name="T35" fmla="*/ 38777 h 202597"/>
                <a:gd name="T36" fmla="*/ 199256 w 203027"/>
                <a:gd name="T37" fmla="*/ 73704 h 202597"/>
                <a:gd name="T38" fmla="*/ 203027 w 203027"/>
                <a:gd name="T39" fmla="*/ 101007 h 20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27" h="202597">
                  <a:moveTo>
                    <a:pt x="203027" y="101007"/>
                  </a:moveTo>
                  <a:lnTo>
                    <a:pt x="194084" y="142744"/>
                  </a:lnTo>
                  <a:lnTo>
                    <a:pt x="169859" y="176127"/>
                  </a:lnTo>
                  <a:lnTo>
                    <a:pt x="134258" y="197252"/>
                  </a:lnTo>
                  <a:lnTo>
                    <a:pt x="106133" y="202597"/>
                  </a:lnTo>
                  <a:lnTo>
                    <a:pt x="90739" y="201630"/>
                  </a:lnTo>
                  <a:lnTo>
                    <a:pt x="49826" y="187860"/>
                  </a:lnTo>
                  <a:lnTo>
                    <a:pt x="19255" y="160620"/>
                  </a:lnTo>
                  <a:lnTo>
                    <a:pt x="2161" y="123553"/>
                  </a:lnTo>
                  <a:lnTo>
                    <a:pt x="0" y="109643"/>
                  </a:lnTo>
                  <a:lnTo>
                    <a:pt x="870" y="93653"/>
                  </a:lnTo>
                  <a:lnTo>
                    <a:pt x="14010" y="51575"/>
                  </a:lnTo>
                  <a:lnTo>
                    <a:pt x="40251" y="20336"/>
                  </a:lnTo>
                  <a:lnTo>
                    <a:pt x="76138" y="2514"/>
                  </a:lnTo>
                  <a:lnTo>
                    <a:pt x="89646" y="0"/>
                  </a:lnTo>
                  <a:lnTo>
                    <a:pt x="106087" y="771"/>
                  </a:lnTo>
                  <a:lnTo>
                    <a:pt x="149068" y="13359"/>
                  </a:lnTo>
                  <a:lnTo>
                    <a:pt x="180848" y="38777"/>
                  </a:lnTo>
                  <a:lnTo>
                    <a:pt x="199256" y="73704"/>
                  </a:lnTo>
                  <a:lnTo>
                    <a:pt x="203027" y="101007"/>
                  </a:lnTo>
                  <a:close/>
                </a:path>
              </a:pathLst>
            </a:custGeom>
            <a:noFill/>
            <a:ln w="1101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7" name="object 9"/>
            <p:cNvSpPr>
              <a:spLocks/>
            </p:cNvSpPr>
            <p:nvPr/>
          </p:nvSpPr>
          <p:spPr bwMode="auto">
            <a:xfrm>
              <a:off x="7307081" y="4267859"/>
              <a:ext cx="177800" cy="179388"/>
            </a:xfrm>
            <a:custGeom>
              <a:avLst/>
              <a:gdLst>
                <a:gd name="T0" fmla="*/ 0 w 203027"/>
                <a:gd name="T1" fmla="*/ 109643 h 202597"/>
                <a:gd name="T2" fmla="*/ 11905 w 203027"/>
                <a:gd name="T3" fmla="*/ 149177 h 202597"/>
                <a:gd name="T4" fmla="*/ 38332 w 203027"/>
                <a:gd name="T5" fmla="*/ 180097 h 202597"/>
                <a:gd name="T6" fmla="*/ 76146 w 203027"/>
                <a:gd name="T7" fmla="*/ 198762 h 202597"/>
                <a:gd name="T8" fmla="*/ 106134 w 203027"/>
                <a:gd name="T9" fmla="*/ 202597 h 202597"/>
                <a:gd name="T10" fmla="*/ 120542 w 203027"/>
                <a:gd name="T11" fmla="*/ 200895 h 202597"/>
                <a:gd name="T12" fmla="*/ 159069 w 203027"/>
                <a:gd name="T13" fmla="*/ 184724 h 202597"/>
                <a:gd name="T14" fmla="*/ 187517 w 203027"/>
                <a:gd name="T15" fmla="*/ 154993 h 202597"/>
                <a:gd name="T16" fmla="*/ 201985 w 203027"/>
                <a:gd name="T17" fmla="*/ 115606 h 202597"/>
                <a:gd name="T18" fmla="*/ 203027 w 203027"/>
                <a:gd name="T19" fmla="*/ 101007 h 202597"/>
                <a:gd name="T20" fmla="*/ 203026 w 203027"/>
                <a:gd name="T21" fmla="*/ 100630 h 202597"/>
                <a:gd name="T22" fmla="*/ 194742 w 203027"/>
                <a:gd name="T23" fmla="*/ 61210 h 202597"/>
                <a:gd name="T24" fmla="*/ 171638 w 203027"/>
                <a:gd name="T25" fmla="*/ 29084 h 202597"/>
                <a:gd name="T26" fmla="*/ 135883 w 203027"/>
                <a:gd name="T27" fmla="*/ 7574 h 202597"/>
                <a:gd name="T28" fmla="*/ 89645 w 203027"/>
                <a:gd name="T29" fmla="*/ 0 h 202597"/>
                <a:gd name="T30" fmla="*/ 76137 w 203027"/>
                <a:gd name="T31" fmla="*/ 2514 h 202597"/>
                <a:gd name="T32" fmla="*/ 40251 w 203027"/>
                <a:gd name="T33" fmla="*/ 20336 h 202597"/>
                <a:gd name="T34" fmla="*/ 14009 w 203027"/>
                <a:gd name="T35" fmla="*/ 51575 h 202597"/>
                <a:gd name="T36" fmla="*/ 870 w 203027"/>
                <a:gd name="T37" fmla="*/ 93654 h 202597"/>
                <a:gd name="T38" fmla="*/ 0 w 203027"/>
                <a:gd name="T39" fmla="*/ 109643 h 20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27" h="202597">
                  <a:moveTo>
                    <a:pt x="0" y="109643"/>
                  </a:moveTo>
                  <a:lnTo>
                    <a:pt x="11905" y="149177"/>
                  </a:lnTo>
                  <a:lnTo>
                    <a:pt x="38332" y="180097"/>
                  </a:lnTo>
                  <a:lnTo>
                    <a:pt x="76146" y="198762"/>
                  </a:lnTo>
                  <a:lnTo>
                    <a:pt x="106134" y="202597"/>
                  </a:lnTo>
                  <a:lnTo>
                    <a:pt x="120542" y="200895"/>
                  </a:lnTo>
                  <a:lnTo>
                    <a:pt x="159069" y="184724"/>
                  </a:lnTo>
                  <a:lnTo>
                    <a:pt x="187517" y="154993"/>
                  </a:lnTo>
                  <a:lnTo>
                    <a:pt x="201985" y="115606"/>
                  </a:lnTo>
                  <a:lnTo>
                    <a:pt x="203027" y="101007"/>
                  </a:lnTo>
                  <a:lnTo>
                    <a:pt x="203026" y="100630"/>
                  </a:lnTo>
                  <a:lnTo>
                    <a:pt x="194742" y="61210"/>
                  </a:lnTo>
                  <a:lnTo>
                    <a:pt x="171638" y="29084"/>
                  </a:lnTo>
                  <a:lnTo>
                    <a:pt x="135883" y="7574"/>
                  </a:lnTo>
                  <a:lnTo>
                    <a:pt x="89645" y="0"/>
                  </a:lnTo>
                  <a:lnTo>
                    <a:pt x="76137" y="2514"/>
                  </a:lnTo>
                  <a:lnTo>
                    <a:pt x="40251" y="20336"/>
                  </a:lnTo>
                  <a:lnTo>
                    <a:pt x="14009" y="51575"/>
                  </a:lnTo>
                  <a:lnTo>
                    <a:pt x="870" y="93654"/>
                  </a:lnTo>
                  <a:lnTo>
                    <a:pt x="0" y="109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8" name="object 10"/>
            <p:cNvSpPr>
              <a:spLocks/>
            </p:cNvSpPr>
            <p:nvPr/>
          </p:nvSpPr>
          <p:spPr bwMode="auto">
            <a:xfrm>
              <a:off x="7307081" y="4267859"/>
              <a:ext cx="177800" cy="179388"/>
            </a:xfrm>
            <a:custGeom>
              <a:avLst/>
              <a:gdLst>
                <a:gd name="T0" fmla="*/ 203027 w 203027"/>
                <a:gd name="T1" fmla="*/ 101007 h 202597"/>
                <a:gd name="T2" fmla="*/ 194086 w 203027"/>
                <a:gd name="T3" fmla="*/ 142744 h 202597"/>
                <a:gd name="T4" fmla="*/ 169864 w 203027"/>
                <a:gd name="T5" fmla="*/ 176127 h 202597"/>
                <a:gd name="T6" fmla="*/ 134263 w 203027"/>
                <a:gd name="T7" fmla="*/ 197252 h 202597"/>
                <a:gd name="T8" fmla="*/ 106134 w 203027"/>
                <a:gd name="T9" fmla="*/ 202597 h 202597"/>
                <a:gd name="T10" fmla="*/ 90740 w 203027"/>
                <a:gd name="T11" fmla="*/ 201630 h 202597"/>
                <a:gd name="T12" fmla="*/ 49827 w 203027"/>
                <a:gd name="T13" fmla="*/ 187860 h 202597"/>
                <a:gd name="T14" fmla="*/ 19256 w 203027"/>
                <a:gd name="T15" fmla="*/ 160620 h 202597"/>
                <a:gd name="T16" fmla="*/ 2161 w 203027"/>
                <a:gd name="T17" fmla="*/ 123553 h 202597"/>
                <a:gd name="T18" fmla="*/ 0 w 203027"/>
                <a:gd name="T19" fmla="*/ 109643 h 202597"/>
                <a:gd name="T20" fmla="*/ 870 w 203027"/>
                <a:gd name="T21" fmla="*/ 93654 h 202597"/>
                <a:gd name="T22" fmla="*/ 14009 w 203027"/>
                <a:gd name="T23" fmla="*/ 51575 h 202597"/>
                <a:gd name="T24" fmla="*/ 40251 w 203027"/>
                <a:gd name="T25" fmla="*/ 20336 h 202597"/>
                <a:gd name="T26" fmla="*/ 76137 w 203027"/>
                <a:gd name="T27" fmla="*/ 2514 h 202597"/>
                <a:gd name="T28" fmla="*/ 89645 w 203027"/>
                <a:gd name="T29" fmla="*/ 0 h 202597"/>
                <a:gd name="T30" fmla="*/ 106089 w 203027"/>
                <a:gd name="T31" fmla="*/ 771 h 202597"/>
                <a:gd name="T32" fmla="*/ 149073 w 203027"/>
                <a:gd name="T33" fmla="*/ 13359 h 202597"/>
                <a:gd name="T34" fmla="*/ 180852 w 203027"/>
                <a:gd name="T35" fmla="*/ 38777 h 202597"/>
                <a:gd name="T36" fmla="*/ 199257 w 203027"/>
                <a:gd name="T37" fmla="*/ 73703 h 202597"/>
                <a:gd name="T38" fmla="*/ 203027 w 203027"/>
                <a:gd name="T39" fmla="*/ 101007 h 20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27" h="202597">
                  <a:moveTo>
                    <a:pt x="203027" y="101007"/>
                  </a:moveTo>
                  <a:lnTo>
                    <a:pt x="194086" y="142744"/>
                  </a:lnTo>
                  <a:lnTo>
                    <a:pt x="169864" y="176127"/>
                  </a:lnTo>
                  <a:lnTo>
                    <a:pt x="134263" y="197252"/>
                  </a:lnTo>
                  <a:lnTo>
                    <a:pt x="106134" y="202597"/>
                  </a:lnTo>
                  <a:lnTo>
                    <a:pt x="90740" y="201630"/>
                  </a:lnTo>
                  <a:lnTo>
                    <a:pt x="49827" y="187860"/>
                  </a:lnTo>
                  <a:lnTo>
                    <a:pt x="19256" y="160620"/>
                  </a:lnTo>
                  <a:lnTo>
                    <a:pt x="2161" y="123553"/>
                  </a:lnTo>
                  <a:lnTo>
                    <a:pt x="0" y="109643"/>
                  </a:lnTo>
                  <a:lnTo>
                    <a:pt x="870" y="93654"/>
                  </a:lnTo>
                  <a:lnTo>
                    <a:pt x="14009" y="51575"/>
                  </a:lnTo>
                  <a:lnTo>
                    <a:pt x="40251" y="20336"/>
                  </a:lnTo>
                  <a:lnTo>
                    <a:pt x="76137" y="2514"/>
                  </a:lnTo>
                  <a:lnTo>
                    <a:pt x="89645" y="0"/>
                  </a:lnTo>
                  <a:lnTo>
                    <a:pt x="106089" y="771"/>
                  </a:lnTo>
                  <a:lnTo>
                    <a:pt x="149073" y="13359"/>
                  </a:lnTo>
                  <a:lnTo>
                    <a:pt x="180852" y="38777"/>
                  </a:lnTo>
                  <a:lnTo>
                    <a:pt x="199257" y="73703"/>
                  </a:lnTo>
                  <a:lnTo>
                    <a:pt x="203027" y="101007"/>
                  </a:lnTo>
                  <a:close/>
                </a:path>
              </a:pathLst>
            </a:custGeom>
            <a:noFill/>
            <a:ln w="1101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9" name="object 11"/>
            <p:cNvSpPr>
              <a:spLocks/>
            </p:cNvSpPr>
            <p:nvPr/>
          </p:nvSpPr>
          <p:spPr bwMode="auto">
            <a:xfrm>
              <a:off x="7307081" y="3191534"/>
              <a:ext cx="177800" cy="177800"/>
            </a:xfrm>
            <a:custGeom>
              <a:avLst/>
              <a:gdLst>
                <a:gd name="T0" fmla="*/ 0 w 203027"/>
                <a:gd name="T1" fmla="*/ 109643 h 202597"/>
                <a:gd name="T2" fmla="*/ 11905 w 203027"/>
                <a:gd name="T3" fmla="*/ 149177 h 202597"/>
                <a:gd name="T4" fmla="*/ 38332 w 203027"/>
                <a:gd name="T5" fmla="*/ 180097 h 202597"/>
                <a:gd name="T6" fmla="*/ 76146 w 203027"/>
                <a:gd name="T7" fmla="*/ 198762 h 202597"/>
                <a:gd name="T8" fmla="*/ 106134 w 203027"/>
                <a:gd name="T9" fmla="*/ 202597 h 202597"/>
                <a:gd name="T10" fmla="*/ 120542 w 203027"/>
                <a:gd name="T11" fmla="*/ 200895 h 202597"/>
                <a:gd name="T12" fmla="*/ 159069 w 203027"/>
                <a:gd name="T13" fmla="*/ 184724 h 202597"/>
                <a:gd name="T14" fmla="*/ 187517 w 203027"/>
                <a:gd name="T15" fmla="*/ 154993 h 202597"/>
                <a:gd name="T16" fmla="*/ 201985 w 203027"/>
                <a:gd name="T17" fmla="*/ 115606 h 202597"/>
                <a:gd name="T18" fmla="*/ 203027 w 203027"/>
                <a:gd name="T19" fmla="*/ 101007 h 202597"/>
                <a:gd name="T20" fmla="*/ 203026 w 203027"/>
                <a:gd name="T21" fmla="*/ 100630 h 202597"/>
                <a:gd name="T22" fmla="*/ 194742 w 203027"/>
                <a:gd name="T23" fmla="*/ 61210 h 202597"/>
                <a:gd name="T24" fmla="*/ 171638 w 203027"/>
                <a:gd name="T25" fmla="*/ 29084 h 202597"/>
                <a:gd name="T26" fmla="*/ 135883 w 203027"/>
                <a:gd name="T27" fmla="*/ 7574 h 202597"/>
                <a:gd name="T28" fmla="*/ 89645 w 203027"/>
                <a:gd name="T29" fmla="*/ 0 h 202597"/>
                <a:gd name="T30" fmla="*/ 76137 w 203027"/>
                <a:gd name="T31" fmla="*/ 2514 h 202597"/>
                <a:gd name="T32" fmla="*/ 40251 w 203027"/>
                <a:gd name="T33" fmla="*/ 20336 h 202597"/>
                <a:gd name="T34" fmla="*/ 14009 w 203027"/>
                <a:gd name="T35" fmla="*/ 51575 h 202597"/>
                <a:gd name="T36" fmla="*/ 870 w 203027"/>
                <a:gd name="T37" fmla="*/ 93654 h 202597"/>
                <a:gd name="T38" fmla="*/ 0 w 203027"/>
                <a:gd name="T39" fmla="*/ 109643 h 20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27" h="202597">
                  <a:moveTo>
                    <a:pt x="0" y="109643"/>
                  </a:moveTo>
                  <a:lnTo>
                    <a:pt x="11905" y="149177"/>
                  </a:lnTo>
                  <a:lnTo>
                    <a:pt x="38332" y="180097"/>
                  </a:lnTo>
                  <a:lnTo>
                    <a:pt x="76146" y="198762"/>
                  </a:lnTo>
                  <a:lnTo>
                    <a:pt x="106134" y="202597"/>
                  </a:lnTo>
                  <a:lnTo>
                    <a:pt x="120542" y="200895"/>
                  </a:lnTo>
                  <a:lnTo>
                    <a:pt x="159069" y="184724"/>
                  </a:lnTo>
                  <a:lnTo>
                    <a:pt x="187517" y="154993"/>
                  </a:lnTo>
                  <a:lnTo>
                    <a:pt x="201985" y="115606"/>
                  </a:lnTo>
                  <a:lnTo>
                    <a:pt x="203027" y="101007"/>
                  </a:lnTo>
                  <a:lnTo>
                    <a:pt x="203026" y="100630"/>
                  </a:lnTo>
                  <a:lnTo>
                    <a:pt x="194742" y="61210"/>
                  </a:lnTo>
                  <a:lnTo>
                    <a:pt x="171638" y="29084"/>
                  </a:lnTo>
                  <a:lnTo>
                    <a:pt x="135883" y="7574"/>
                  </a:lnTo>
                  <a:lnTo>
                    <a:pt x="89645" y="0"/>
                  </a:lnTo>
                  <a:lnTo>
                    <a:pt x="76137" y="2514"/>
                  </a:lnTo>
                  <a:lnTo>
                    <a:pt x="40251" y="20336"/>
                  </a:lnTo>
                  <a:lnTo>
                    <a:pt x="14009" y="51575"/>
                  </a:lnTo>
                  <a:lnTo>
                    <a:pt x="870" y="93654"/>
                  </a:lnTo>
                  <a:lnTo>
                    <a:pt x="0" y="109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0" name="object 12"/>
            <p:cNvSpPr>
              <a:spLocks/>
            </p:cNvSpPr>
            <p:nvPr/>
          </p:nvSpPr>
          <p:spPr bwMode="auto">
            <a:xfrm>
              <a:off x="7307081" y="3191534"/>
              <a:ext cx="177800" cy="177800"/>
            </a:xfrm>
            <a:custGeom>
              <a:avLst/>
              <a:gdLst>
                <a:gd name="T0" fmla="*/ 203027 w 203027"/>
                <a:gd name="T1" fmla="*/ 101007 h 202597"/>
                <a:gd name="T2" fmla="*/ 194086 w 203027"/>
                <a:gd name="T3" fmla="*/ 142744 h 202597"/>
                <a:gd name="T4" fmla="*/ 169864 w 203027"/>
                <a:gd name="T5" fmla="*/ 176127 h 202597"/>
                <a:gd name="T6" fmla="*/ 134263 w 203027"/>
                <a:gd name="T7" fmla="*/ 197252 h 202597"/>
                <a:gd name="T8" fmla="*/ 106134 w 203027"/>
                <a:gd name="T9" fmla="*/ 202597 h 202597"/>
                <a:gd name="T10" fmla="*/ 90740 w 203027"/>
                <a:gd name="T11" fmla="*/ 201630 h 202597"/>
                <a:gd name="T12" fmla="*/ 49827 w 203027"/>
                <a:gd name="T13" fmla="*/ 187860 h 202597"/>
                <a:gd name="T14" fmla="*/ 19256 w 203027"/>
                <a:gd name="T15" fmla="*/ 160620 h 202597"/>
                <a:gd name="T16" fmla="*/ 2161 w 203027"/>
                <a:gd name="T17" fmla="*/ 123553 h 202597"/>
                <a:gd name="T18" fmla="*/ 0 w 203027"/>
                <a:gd name="T19" fmla="*/ 109643 h 202597"/>
                <a:gd name="T20" fmla="*/ 870 w 203027"/>
                <a:gd name="T21" fmla="*/ 93654 h 202597"/>
                <a:gd name="T22" fmla="*/ 14009 w 203027"/>
                <a:gd name="T23" fmla="*/ 51575 h 202597"/>
                <a:gd name="T24" fmla="*/ 40251 w 203027"/>
                <a:gd name="T25" fmla="*/ 20336 h 202597"/>
                <a:gd name="T26" fmla="*/ 76137 w 203027"/>
                <a:gd name="T27" fmla="*/ 2514 h 202597"/>
                <a:gd name="T28" fmla="*/ 89645 w 203027"/>
                <a:gd name="T29" fmla="*/ 0 h 202597"/>
                <a:gd name="T30" fmla="*/ 106089 w 203027"/>
                <a:gd name="T31" fmla="*/ 771 h 202597"/>
                <a:gd name="T32" fmla="*/ 149073 w 203027"/>
                <a:gd name="T33" fmla="*/ 13359 h 202597"/>
                <a:gd name="T34" fmla="*/ 180852 w 203027"/>
                <a:gd name="T35" fmla="*/ 38777 h 202597"/>
                <a:gd name="T36" fmla="*/ 199257 w 203027"/>
                <a:gd name="T37" fmla="*/ 73703 h 202597"/>
                <a:gd name="T38" fmla="*/ 203027 w 203027"/>
                <a:gd name="T39" fmla="*/ 101007 h 20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27" h="202597">
                  <a:moveTo>
                    <a:pt x="203027" y="101007"/>
                  </a:moveTo>
                  <a:lnTo>
                    <a:pt x="194086" y="142744"/>
                  </a:lnTo>
                  <a:lnTo>
                    <a:pt x="169864" y="176127"/>
                  </a:lnTo>
                  <a:lnTo>
                    <a:pt x="134263" y="197252"/>
                  </a:lnTo>
                  <a:lnTo>
                    <a:pt x="106134" y="202597"/>
                  </a:lnTo>
                  <a:lnTo>
                    <a:pt x="90740" y="201630"/>
                  </a:lnTo>
                  <a:lnTo>
                    <a:pt x="49827" y="187860"/>
                  </a:lnTo>
                  <a:lnTo>
                    <a:pt x="19256" y="160620"/>
                  </a:lnTo>
                  <a:lnTo>
                    <a:pt x="2161" y="123553"/>
                  </a:lnTo>
                  <a:lnTo>
                    <a:pt x="0" y="109643"/>
                  </a:lnTo>
                  <a:lnTo>
                    <a:pt x="870" y="93654"/>
                  </a:lnTo>
                  <a:lnTo>
                    <a:pt x="14009" y="51575"/>
                  </a:lnTo>
                  <a:lnTo>
                    <a:pt x="40251" y="20336"/>
                  </a:lnTo>
                  <a:lnTo>
                    <a:pt x="76137" y="2514"/>
                  </a:lnTo>
                  <a:lnTo>
                    <a:pt x="89645" y="0"/>
                  </a:lnTo>
                  <a:lnTo>
                    <a:pt x="106089" y="771"/>
                  </a:lnTo>
                  <a:lnTo>
                    <a:pt x="149073" y="13359"/>
                  </a:lnTo>
                  <a:lnTo>
                    <a:pt x="180852" y="38777"/>
                  </a:lnTo>
                  <a:lnTo>
                    <a:pt x="199257" y="73703"/>
                  </a:lnTo>
                  <a:lnTo>
                    <a:pt x="203027" y="101007"/>
                  </a:lnTo>
                  <a:close/>
                </a:path>
              </a:pathLst>
            </a:custGeom>
            <a:noFill/>
            <a:ln w="1101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1" name="object 13"/>
            <p:cNvSpPr>
              <a:spLocks/>
            </p:cNvSpPr>
            <p:nvPr/>
          </p:nvSpPr>
          <p:spPr bwMode="auto">
            <a:xfrm>
              <a:off x="6252981" y="3212172"/>
              <a:ext cx="134937" cy="134937"/>
            </a:xfrm>
            <a:custGeom>
              <a:avLst/>
              <a:gdLst>
                <a:gd name="T0" fmla="*/ 0 w 152526"/>
                <a:gd name="T1" fmla="*/ 152539 h 152539"/>
                <a:gd name="T2" fmla="*/ 0 w 152526"/>
                <a:gd name="T3" fmla="*/ 0 h 152539"/>
                <a:gd name="T4" fmla="*/ 152526 w 152526"/>
                <a:gd name="T5" fmla="*/ 0 h 152539"/>
                <a:gd name="T6" fmla="*/ 152526 w 152526"/>
                <a:gd name="T7" fmla="*/ 152539 h 152539"/>
                <a:gd name="T8" fmla="*/ 0 w 152526"/>
                <a:gd name="T9" fmla="*/ 152539 h 15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526" h="152539">
                  <a:moveTo>
                    <a:pt x="0" y="152539"/>
                  </a:moveTo>
                  <a:lnTo>
                    <a:pt x="0" y="0"/>
                  </a:lnTo>
                  <a:lnTo>
                    <a:pt x="152526" y="0"/>
                  </a:lnTo>
                  <a:lnTo>
                    <a:pt x="152526" y="152539"/>
                  </a:lnTo>
                  <a:lnTo>
                    <a:pt x="0" y="152539"/>
                  </a:lnTo>
                  <a:close/>
                </a:path>
              </a:pathLst>
            </a:custGeom>
            <a:noFill/>
            <a:ln w="1101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2" name="object 14"/>
            <p:cNvSpPr>
              <a:spLocks/>
            </p:cNvSpPr>
            <p:nvPr/>
          </p:nvSpPr>
          <p:spPr bwMode="auto">
            <a:xfrm>
              <a:off x="8405631" y="3212172"/>
              <a:ext cx="134937" cy="134937"/>
            </a:xfrm>
            <a:custGeom>
              <a:avLst/>
              <a:gdLst>
                <a:gd name="T0" fmla="*/ 0 w 152539"/>
                <a:gd name="T1" fmla="*/ 152539 h 152539"/>
                <a:gd name="T2" fmla="*/ 0 w 152539"/>
                <a:gd name="T3" fmla="*/ 0 h 152539"/>
                <a:gd name="T4" fmla="*/ 152539 w 152539"/>
                <a:gd name="T5" fmla="*/ 0 h 152539"/>
                <a:gd name="T6" fmla="*/ 152539 w 152539"/>
                <a:gd name="T7" fmla="*/ 152539 h 152539"/>
                <a:gd name="T8" fmla="*/ 0 w 152539"/>
                <a:gd name="T9" fmla="*/ 152539 h 15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539" h="152539">
                  <a:moveTo>
                    <a:pt x="0" y="152539"/>
                  </a:moveTo>
                  <a:lnTo>
                    <a:pt x="0" y="0"/>
                  </a:lnTo>
                  <a:lnTo>
                    <a:pt x="152539" y="0"/>
                  </a:lnTo>
                  <a:lnTo>
                    <a:pt x="152539" y="152539"/>
                  </a:lnTo>
                  <a:lnTo>
                    <a:pt x="0" y="152539"/>
                  </a:lnTo>
                  <a:close/>
                </a:path>
              </a:pathLst>
            </a:custGeom>
            <a:noFill/>
            <a:ln w="1101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3" name="object 15"/>
            <p:cNvSpPr>
              <a:spLocks/>
            </p:cNvSpPr>
            <p:nvPr/>
          </p:nvSpPr>
          <p:spPr bwMode="auto">
            <a:xfrm>
              <a:off x="8405631" y="5364822"/>
              <a:ext cx="134937" cy="134937"/>
            </a:xfrm>
            <a:custGeom>
              <a:avLst/>
              <a:gdLst>
                <a:gd name="T0" fmla="*/ 0 w 152539"/>
                <a:gd name="T1" fmla="*/ 152527 h 152527"/>
                <a:gd name="T2" fmla="*/ 0 w 152539"/>
                <a:gd name="T3" fmla="*/ 0 h 152527"/>
                <a:gd name="T4" fmla="*/ 152539 w 152539"/>
                <a:gd name="T5" fmla="*/ 0 h 152527"/>
                <a:gd name="T6" fmla="*/ 152539 w 152539"/>
                <a:gd name="T7" fmla="*/ 152526 h 152527"/>
                <a:gd name="T8" fmla="*/ 0 w 152539"/>
                <a:gd name="T9" fmla="*/ 152527 h 15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539" h="152527">
                  <a:moveTo>
                    <a:pt x="0" y="152527"/>
                  </a:moveTo>
                  <a:lnTo>
                    <a:pt x="0" y="0"/>
                  </a:lnTo>
                  <a:lnTo>
                    <a:pt x="152539" y="0"/>
                  </a:lnTo>
                  <a:lnTo>
                    <a:pt x="152539" y="152526"/>
                  </a:lnTo>
                  <a:lnTo>
                    <a:pt x="0" y="152527"/>
                  </a:lnTo>
                  <a:close/>
                </a:path>
              </a:pathLst>
            </a:custGeom>
            <a:noFill/>
            <a:ln w="1101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4" name="object 16"/>
            <p:cNvSpPr>
              <a:spLocks/>
            </p:cNvSpPr>
            <p:nvPr/>
          </p:nvSpPr>
          <p:spPr bwMode="auto">
            <a:xfrm>
              <a:off x="6252981" y="5364822"/>
              <a:ext cx="134937" cy="134937"/>
            </a:xfrm>
            <a:custGeom>
              <a:avLst/>
              <a:gdLst>
                <a:gd name="T0" fmla="*/ 0 w 152526"/>
                <a:gd name="T1" fmla="*/ 152526 h 152526"/>
                <a:gd name="T2" fmla="*/ 0 w 152526"/>
                <a:gd name="T3" fmla="*/ 0 h 152526"/>
                <a:gd name="T4" fmla="*/ 152526 w 152526"/>
                <a:gd name="T5" fmla="*/ 0 h 152526"/>
                <a:gd name="T6" fmla="*/ 152526 w 152526"/>
                <a:gd name="T7" fmla="*/ 152526 h 152526"/>
                <a:gd name="T8" fmla="*/ 0 w 152526"/>
                <a:gd name="T9" fmla="*/ 152526 h 15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526" h="152526">
                  <a:moveTo>
                    <a:pt x="0" y="152526"/>
                  </a:moveTo>
                  <a:lnTo>
                    <a:pt x="0" y="0"/>
                  </a:lnTo>
                  <a:lnTo>
                    <a:pt x="152526" y="0"/>
                  </a:lnTo>
                  <a:lnTo>
                    <a:pt x="152526" y="152526"/>
                  </a:lnTo>
                  <a:lnTo>
                    <a:pt x="0" y="152526"/>
                  </a:lnTo>
                  <a:close/>
                </a:path>
              </a:pathLst>
            </a:custGeom>
            <a:noFill/>
            <a:ln w="1101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5" name="object 19"/>
            <p:cNvSpPr txBox="1"/>
            <p:nvPr/>
          </p:nvSpPr>
          <p:spPr>
            <a:xfrm>
              <a:off x="7607118" y="3267734"/>
              <a:ext cx="131763" cy="266700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1206">
                <a:defRPr/>
              </a:pPr>
              <a:r>
                <a:rPr sz="1677" spc="4" dirty="0">
                  <a:latin typeface="Times New Roman"/>
                  <a:ea typeface="MS PGothic" panose="020B0600070205080204" pitchFamily="34" charset="-128"/>
                  <a:cs typeface="Times New Roman"/>
                </a:rPr>
                <a:t>b</a:t>
              </a:r>
              <a:endParaRPr sz="1677">
                <a:latin typeface="Times New Roman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56" name="object 20"/>
            <p:cNvSpPr txBox="1"/>
            <p:nvPr/>
          </p:nvSpPr>
          <p:spPr>
            <a:xfrm>
              <a:off x="7607118" y="4344059"/>
              <a:ext cx="131763" cy="266700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1206">
                <a:defRPr/>
              </a:pPr>
              <a:r>
                <a:rPr sz="1677" spc="4" dirty="0">
                  <a:latin typeface="Times New Roman"/>
                  <a:ea typeface="MS PGothic" panose="020B0600070205080204" pitchFamily="34" charset="-128"/>
                  <a:cs typeface="Times New Roman"/>
                </a:rPr>
                <a:t>d</a:t>
              </a:r>
              <a:endParaRPr sz="1677">
                <a:latin typeface="Times New Roman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57" name="object 21"/>
            <p:cNvSpPr txBox="1"/>
            <p:nvPr/>
          </p:nvSpPr>
          <p:spPr>
            <a:xfrm>
              <a:off x="6537143" y="4344059"/>
              <a:ext cx="117475" cy="266700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1206">
                <a:defRPr/>
              </a:pPr>
              <a:r>
                <a:rPr sz="1677" spc="4" dirty="0">
                  <a:latin typeface="Times New Roman"/>
                  <a:ea typeface="MS PGothic" panose="020B0600070205080204" pitchFamily="34" charset="-128"/>
                  <a:cs typeface="Times New Roman"/>
                </a:rPr>
                <a:t>c</a:t>
              </a:r>
              <a:endParaRPr sz="1677">
                <a:latin typeface="Times New Roman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58" name="object 22"/>
            <p:cNvSpPr txBox="1"/>
            <p:nvPr/>
          </p:nvSpPr>
          <p:spPr>
            <a:xfrm>
              <a:off x="6537143" y="3267734"/>
              <a:ext cx="117475" cy="266700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1206">
                <a:defRPr/>
              </a:pPr>
              <a:r>
                <a:rPr sz="1677" spc="4" dirty="0">
                  <a:latin typeface="Times New Roman"/>
                  <a:ea typeface="MS PGothic" panose="020B0600070205080204" pitchFamily="34" charset="-128"/>
                  <a:cs typeface="Times New Roman"/>
                </a:rPr>
                <a:t>a</a:t>
              </a:r>
              <a:endParaRPr sz="1677">
                <a:latin typeface="Times New Roman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59" name="object 23"/>
            <p:cNvSpPr txBox="1"/>
            <p:nvPr/>
          </p:nvSpPr>
          <p:spPr>
            <a:xfrm>
              <a:off x="5978343" y="2999447"/>
              <a:ext cx="177800" cy="266700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1206">
                <a:defRPr/>
              </a:pPr>
              <a:r>
                <a:rPr sz="1677" spc="9" dirty="0">
                  <a:latin typeface="Times New Roman"/>
                  <a:ea typeface="MS PGothic" panose="020B0600070205080204" pitchFamily="34" charset="-128"/>
                  <a:cs typeface="Times New Roman"/>
                </a:rPr>
                <a:t>A</a:t>
              </a:r>
              <a:endParaRPr sz="1677">
                <a:latin typeface="Times New Roman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60" name="object 24"/>
            <p:cNvSpPr txBox="1"/>
            <p:nvPr/>
          </p:nvSpPr>
          <p:spPr>
            <a:xfrm>
              <a:off x="8583431" y="2999447"/>
              <a:ext cx="166687" cy="266700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1206">
                <a:defRPr/>
              </a:pPr>
              <a:r>
                <a:rPr sz="1677" spc="9" dirty="0">
                  <a:latin typeface="Times New Roman"/>
                  <a:ea typeface="MS PGothic" panose="020B0600070205080204" pitchFamily="34" charset="-128"/>
                  <a:cs typeface="Times New Roman"/>
                </a:rPr>
                <a:t>B</a:t>
              </a:r>
              <a:endParaRPr sz="1677">
                <a:latin typeface="Times New Roman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61" name="object 25"/>
            <p:cNvSpPr txBox="1"/>
            <p:nvPr/>
          </p:nvSpPr>
          <p:spPr>
            <a:xfrm>
              <a:off x="5989456" y="5421972"/>
              <a:ext cx="166687" cy="266700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1206">
                <a:defRPr/>
              </a:pPr>
              <a:r>
                <a:rPr sz="1677" spc="9" dirty="0">
                  <a:latin typeface="Times New Roman"/>
                  <a:ea typeface="MS PGothic" panose="020B0600070205080204" pitchFamily="34" charset="-128"/>
                  <a:cs typeface="Times New Roman"/>
                </a:rPr>
                <a:t>C</a:t>
              </a:r>
              <a:endParaRPr sz="1677">
                <a:latin typeface="Times New Roman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62" name="object 26"/>
            <p:cNvSpPr txBox="1"/>
            <p:nvPr/>
          </p:nvSpPr>
          <p:spPr>
            <a:xfrm>
              <a:off x="8583431" y="5421972"/>
              <a:ext cx="179387" cy="266700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1206">
                <a:defRPr/>
              </a:pPr>
              <a:r>
                <a:rPr sz="1677" spc="9" dirty="0">
                  <a:latin typeface="Times New Roman"/>
                  <a:ea typeface="MS PGothic" panose="020B0600070205080204" pitchFamily="34" charset="-128"/>
                  <a:cs typeface="Times New Roman"/>
                </a:rPr>
                <a:t>D</a:t>
              </a:r>
              <a:endParaRPr sz="1677">
                <a:latin typeface="Times New Roman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63" name="object 5"/>
            <p:cNvSpPr>
              <a:spLocks/>
            </p:cNvSpPr>
            <p:nvPr/>
          </p:nvSpPr>
          <p:spPr bwMode="auto">
            <a:xfrm>
              <a:off x="6274556" y="2244921"/>
              <a:ext cx="177800" cy="179387"/>
            </a:xfrm>
            <a:custGeom>
              <a:avLst/>
              <a:gdLst>
                <a:gd name="T0" fmla="*/ 0 w 203029"/>
                <a:gd name="T1" fmla="*/ 109640 h 202598"/>
                <a:gd name="T2" fmla="*/ 11898 w 203029"/>
                <a:gd name="T3" fmla="*/ 149181 h 202598"/>
                <a:gd name="T4" fmla="*/ 38320 w 203029"/>
                <a:gd name="T5" fmla="*/ 180102 h 202598"/>
                <a:gd name="T6" fmla="*/ 76138 w 203029"/>
                <a:gd name="T7" fmla="*/ 198765 h 202598"/>
                <a:gd name="T8" fmla="*/ 106125 w 203029"/>
                <a:gd name="T9" fmla="*/ 202598 h 202598"/>
                <a:gd name="T10" fmla="*/ 120531 w 203029"/>
                <a:gd name="T11" fmla="*/ 200898 h 202598"/>
                <a:gd name="T12" fmla="*/ 159060 w 203029"/>
                <a:gd name="T13" fmla="*/ 184735 h 202598"/>
                <a:gd name="T14" fmla="*/ 187514 w 203029"/>
                <a:gd name="T15" fmla="*/ 155011 h 202598"/>
                <a:gd name="T16" fmla="*/ 201987 w 203029"/>
                <a:gd name="T17" fmla="*/ 115623 h 202598"/>
                <a:gd name="T18" fmla="*/ 203029 w 203029"/>
                <a:gd name="T19" fmla="*/ 101020 h 202598"/>
                <a:gd name="T20" fmla="*/ 203028 w 203029"/>
                <a:gd name="T21" fmla="*/ 100636 h 202598"/>
                <a:gd name="T22" fmla="*/ 194739 w 203029"/>
                <a:gd name="T23" fmla="*/ 61205 h 202598"/>
                <a:gd name="T24" fmla="*/ 171632 w 203029"/>
                <a:gd name="T25" fmla="*/ 29079 h 202598"/>
                <a:gd name="T26" fmla="*/ 135878 w 203029"/>
                <a:gd name="T27" fmla="*/ 7572 h 202598"/>
                <a:gd name="T28" fmla="*/ 89648 w 203029"/>
                <a:gd name="T29" fmla="*/ 0 h 202598"/>
                <a:gd name="T30" fmla="*/ 76134 w 203029"/>
                <a:gd name="T31" fmla="*/ 2514 h 202598"/>
                <a:gd name="T32" fmla="*/ 40249 w 203029"/>
                <a:gd name="T33" fmla="*/ 20331 h 202598"/>
                <a:gd name="T34" fmla="*/ 14008 w 203029"/>
                <a:gd name="T35" fmla="*/ 51567 h 202598"/>
                <a:gd name="T36" fmla="*/ 870 w 203029"/>
                <a:gd name="T37" fmla="*/ 93648 h 202598"/>
                <a:gd name="T38" fmla="*/ 0 w 203029"/>
                <a:gd name="T39" fmla="*/ 109640 h 20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29" h="202598">
                  <a:moveTo>
                    <a:pt x="0" y="109640"/>
                  </a:moveTo>
                  <a:lnTo>
                    <a:pt x="11898" y="149181"/>
                  </a:lnTo>
                  <a:lnTo>
                    <a:pt x="38320" y="180102"/>
                  </a:lnTo>
                  <a:lnTo>
                    <a:pt x="76138" y="198765"/>
                  </a:lnTo>
                  <a:lnTo>
                    <a:pt x="106125" y="202598"/>
                  </a:lnTo>
                  <a:lnTo>
                    <a:pt x="120531" y="200898"/>
                  </a:lnTo>
                  <a:lnTo>
                    <a:pt x="159060" y="184735"/>
                  </a:lnTo>
                  <a:lnTo>
                    <a:pt x="187514" y="155011"/>
                  </a:lnTo>
                  <a:lnTo>
                    <a:pt x="201987" y="115623"/>
                  </a:lnTo>
                  <a:lnTo>
                    <a:pt x="203029" y="101020"/>
                  </a:lnTo>
                  <a:lnTo>
                    <a:pt x="203028" y="100636"/>
                  </a:lnTo>
                  <a:lnTo>
                    <a:pt x="194739" y="61205"/>
                  </a:lnTo>
                  <a:lnTo>
                    <a:pt x="171632" y="29079"/>
                  </a:lnTo>
                  <a:lnTo>
                    <a:pt x="135878" y="7572"/>
                  </a:lnTo>
                  <a:lnTo>
                    <a:pt x="89648" y="0"/>
                  </a:lnTo>
                  <a:lnTo>
                    <a:pt x="76134" y="2514"/>
                  </a:lnTo>
                  <a:lnTo>
                    <a:pt x="40249" y="20331"/>
                  </a:lnTo>
                  <a:lnTo>
                    <a:pt x="14008" y="51567"/>
                  </a:lnTo>
                  <a:lnTo>
                    <a:pt x="870" y="93648"/>
                  </a:lnTo>
                  <a:lnTo>
                    <a:pt x="0" y="109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64" name="object 6"/>
            <p:cNvSpPr>
              <a:spLocks/>
            </p:cNvSpPr>
            <p:nvPr/>
          </p:nvSpPr>
          <p:spPr bwMode="auto">
            <a:xfrm>
              <a:off x="6274556" y="2244921"/>
              <a:ext cx="177800" cy="179387"/>
            </a:xfrm>
            <a:custGeom>
              <a:avLst/>
              <a:gdLst>
                <a:gd name="T0" fmla="*/ 203029 w 203029"/>
                <a:gd name="T1" fmla="*/ 101020 h 202598"/>
                <a:gd name="T2" fmla="*/ 194085 w 203029"/>
                <a:gd name="T3" fmla="*/ 142763 h 202598"/>
                <a:gd name="T4" fmla="*/ 169857 w 203029"/>
                <a:gd name="T5" fmla="*/ 176141 h 202598"/>
                <a:gd name="T6" fmla="*/ 134252 w 203029"/>
                <a:gd name="T7" fmla="*/ 197258 h 202598"/>
                <a:gd name="T8" fmla="*/ 106125 w 203029"/>
                <a:gd name="T9" fmla="*/ 202598 h 202598"/>
                <a:gd name="T10" fmla="*/ 90728 w 203029"/>
                <a:gd name="T11" fmla="*/ 201631 h 202598"/>
                <a:gd name="T12" fmla="*/ 49814 w 203029"/>
                <a:gd name="T13" fmla="*/ 187864 h 202598"/>
                <a:gd name="T14" fmla="*/ 19246 w 203029"/>
                <a:gd name="T15" fmla="*/ 160626 h 202598"/>
                <a:gd name="T16" fmla="*/ 2159 w 203029"/>
                <a:gd name="T17" fmla="*/ 123554 h 202598"/>
                <a:gd name="T18" fmla="*/ 0 w 203029"/>
                <a:gd name="T19" fmla="*/ 109640 h 202598"/>
                <a:gd name="T20" fmla="*/ 870 w 203029"/>
                <a:gd name="T21" fmla="*/ 93648 h 202598"/>
                <a:gd name="T22" fmla="*/ 14008 w 203029"/>
                <a:gd name="T23" fmla="*/ 51567 h 202598"/>
                <a:gd name="T24" fmla="*/ 40249 w 203029"/>
                <a:gd name="T25" fmla="*/ 20331 h 202598"/>
                <a:gd name="T26" fmla="*/ 76138 w 203029"/>
                <a:gd name="T27" fmla="*/ 2513 h 202598"/>
                <a:gd name="T28" fmla="*/ 89648 w 203029"/>
                <a:gd name="T29" fmla="*/ 0 h 202598"/>
                <a:gd name="T30" fmla="*/ 106088 w 203029"/>
                <a:gd name="T31" fmla="*/ 771 h 202598"/>
                <a:gd name="T32" fmla="*/ 149067 w 203029"/>
                <a:gd name="T33" fmla="*/ 13356 h 202598"/>
                <a:gd name="T34" fmla="*/ 180847 w 203029"/>
                <a:gd name="T35" fmla="*/ 38771 h 202598"/>
                <a:gd name="T36" fmla="*/ 199256 w 203029"/>
                <a:gd name="T37" fmla="*/ 73701 h 202598"/>
                <a:gd name="T38" fmla="*/ 203029 w 203029"/>
                <a:gd name="T39" fmla="*/ 101020 h 20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29" h="202598">
                  <a:moveTo>
                    <a:pt x="203029" y="101020"/>
                  </a:moveTo>
                  <a:lnTo>
                    <a:pt x="194085" y="142763"/>
                  </a:lnTo>
                  <a:lnTo>
                    <a:pt x="169857" y="176141"/>
                  </a:lnTo>
                  <a:lnTo>
                    <a:pt x="134252" y="197258"/>
                  </a:lnTo>
                  <a:lnTo>
                    <a:pt x="106125" y="202598"/>
                  </a:lnTo>
                  <a:lnTo>
                    <a:pt x="90728" y="201631"/>
                  </a:lnTo>
                  <a:lnTo>
                    <a:pt x="49814" y="187864"/>
                  </a:lnTo>
                  <a:lnTo>
                    <a:pt x="19246" y="160626"/>
                  </a:lnTo>
                  <a:lnTo>
                    <a:pt x="2159" y="123554"/>
                  </a:lnTo>
                  <a:lnTo>
                    <a:pt x="0" y="109640"/>
                  </a:lnTo>
                  <a:lnTo>
                    <a:pt x="870" y="93648"/>
                  </a:lnTo>
                  <a:lnTo>
                    <a:pt x="14008" y="51567"/>
                  </a:lnTo>
                  <a:lnTo>
                    <a:pt x="40249" y="20331"/>
                  </a:lnTo>
                  <a:lnTo>
                    <a:pt x="76138" y="2513"/>
                  </a:lnTo>
                  <a:lnTo>
                    <a:pt x="89648" y="0"/>
                  </a:lnTo>
                  <a:lnTo>
                    <a:pt x="106088" y="771"/>
                  </a:lnTo>
                  <a:lnTo>
                    <a:pt x="149067" y="13356"/>
                  </a:lnTo>
                  <a:lnTo>
                    <a:pt x="180847" y="38771"/>
                  </a:lnTo>
                  <a:lnTo>
                    <a:pt x="199256" y="73701"/>
                  </a:lnTo>
                  <a:lnTo>
                    <a:pt x="203029" y="101020"/>
                  </a:lnTo>
                  <a:close/>
                </a:path>
              </a:pathLst>
            </a:custGeom>
            <a:noFill/>
            <a:ln w="1101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65" name="object 17"/>
            <p:cNvSpPr>
              <a:spLocks/>
            </p:cNvSpPr>
            <p:nvPr/>
          </p:nvSpPr>
          <p:spPr bwMode="auto">
            <a:xfrm>
              <a:off x="6319006" y="1863921"/>
              <a:ext cx="134937" cy="134937"/>
            </a:xfrm>
            <a:custGeom>
              <a:avLst/>
              <a:gdLst>
                <a:gd name="T0" fmla="*/ 0 w 152552"/>
                <a:gd name="T1" fmla="*/ 152539 h 152539"/>
                <a:gd name="T2" fmla="*/ 0 w 152552"/>
                <a:gd name="T3" fmla="*/ 0 h 152539"/>
                <a:gd name="T4" fmla="*/ 152552 w 152552"/>
                <a:gd name="T5" fmla="*/ 0 h 152539"/>
                <a:gd name="T6" fmla="*/ 152552 w 152552"/>
                <a:gd name="T7" fmla="*/ 152539 h 152539"/>
                <a:gd name="T8" fmla="*/ 0 w 152552"/>
                <a:gd name="T9" fmla="*/ 152539 h 15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552" h="152539">
                  <a:moveTo>
                    <a:pt x="0" y="152539"/>
                  </a:moveTo>
                  <a:lnTo>
                    <a:pt x="0" y="0"/>
                  </a:lnTo>
                  <a:lnTo>
                    <a:pt x="152552" y="0"/>
                  </a:lnTo>
                  <a:lnTo>
                    <a:pt x="152552" y="152539"/>
                  </a:lnTo>
                  <a:lnTo>
                    <a:pt x="0" y="152539"/>
                  </a:lnTo>
                  <a:close/>
                </a:path>
              </a:pathLst>
            </a:custGeom>
            <a:noFill/>
            <a:ln w="1101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66" name="object 18"/>
            <p:cNvSpPr txBox="1"/>
            <p:nvPr/>
          </p:nvSpPr>
          <p:spPr>
            <a:xfrm>
              <a:off x="6777793" y="1636908"/>
              <a:ext cx="1660525" cy="819150"/>
            </a:xfrm>
            <a:prstGeom prst="rect">
              <a:avLst/>
            </a:prstGeom>
          </p:spPr>
          <p:txBody>
            <a:bodyPr lIns="0" tIns="0" rIns="0" bIns="0"/>
            <a:lstStyle>
              <a:lvl1pPr marL="11113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58000"/>
                </a:lnSpc>
              </a:pPr>
              <a:r>
                <a:rPr lang="zh-CN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Full-pixel position Half-pixel position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5800987" y="5964328"/>
              <a:ext cx="302495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>
                  <a:solidFill>
                    <a:srgbClr val="231F20"/>
                  </a:solidFill>
                  <a:cs typeface="Arial" panose="020B0604020202020204" pitchFamily="34" charset="0"/>
                </a:rPr>
                <a:t>Half-pixel	</a:t>
              </a:r>
              <a:r>
                <a:rPr lang="zh-CN" altLang="zh-CN" dirty="0" smtClean="0">
                  <a:solidFill>
                    <a:srgbClr val="231F20"/>
                  </a:solidFill>
                  <a:cs typeface="Arial" panose="020B0604020202020204" pitchFamily="34" charset="0"/>
                </a:rPr>
                <a:t>Prediction</a:t>
              </a:r>
              <a:r>
                <a:rPr lang="en-US" altLang="zh-CN" dirty="0" smtClean="0">
                  <a:solidFill>
                    <a:srgbClr val="231F20"/>
                  </a:solidFill>
                  <a:cs typeface="Arial" panose="020B0604020202020204" pitchFamily="34" charset="0"/>
                </a:rPr>
                <a:t> </a:t>
              </a:r>
              <a:r>
                <a:rPr lang="zh-CN" altLang="zh-CN" dirty="0" smtClean="0">
                  <a:solidFill>
                    <a:srgbClr val="231F20"/>
                  </a:solidFill>
                  <a:cs typeface="Arial" panose="020B0604020202020204" pitchFamily="34" charset="0"/>
                </a:rPr>
                <a:t>by</a:t>
              </a:r>
              <a:r>
                <a:rPr lang="en-US" altLang="zh-CN" dirty="0" smtClean="0">
                  <a:solidFill>
                    <a:srgbClr val="231F20"/>
                  </a:solidFill>
                  <a:cs typeface="Arial" panose="020B0604020202020204" pitchFamily="34" charset="0"/>
                </a:rPr>
                <a:t> </a:t>
              </a:r>
              <a:r>
                <a:rPr lang="zh-CN" altLang="zh-CN" dirty="0" smtClean="0">
                  <a:solidFill>
                    <a:srgbClr val="231F20"/>
                  </a:solidFill>
                  <a:cs typeface="Arial" panose="020B0604020202020204" pitchFamily="34" charset="0"/>
                </a:rPr>
                <a:t>Bilinear</a:t>
              </a:r>
              <a:r>
                <a:rPr lang="en-US" altLang="zh-CN" dirty="0" smtClean="0">
                  <a:solidFill>
                    <a:srgbClr val="231F20"/>
                  </a:solidFill>
                  <a:cs typeface="Arial" panose="020B0604020202020204" pitchFamily="34" charset="0"/>
                </a:rPr>
                <a:t> </a:t>
              </a:r>
              <a:r>
                <a:rPr lang="zh-CN" altLang="zh-CN" dirty="0" smtClean="0">
                  <a:solidFill>
                    <a:srgbClr val="231F20"/>
                  </a:solidFill>
                  <a:cs typeface="Arial" panose="020B0604020202020204" pitchFamily="34" charset="0"/>
                </a:rPr>
                <a:t>Interpolation</a:t>
              </a:r>
              <a:r>
                <a:rPr lang="en-US" altLang="zh-CN" dirty="0" smtClean="0">
                  <a:solidFill>
                    <a:srgbClr val="231F20"/>
                  </a:solidFill>
                  <a:cs typeface="Arial" panose="020B0604020202020204" pitchFamily="34" charset="0"/>
                </a:rPr>
                <a:t> </a:t>
              </a:r>
              <a:r>
                <a:rPr lang="zh-CN" altLang="zh-CN" dirty="0" smtClean="0">
                  <a:solidFill>
                    <a:srgbClr val="231F20"/>
                  </a:solidFill>
                  <a:cs typeface="Arial" panose="020B0604020202020204" pitchFamily="34" charset="0"/>
                </a:rPr>
                <a:t>in</a:t>
              </a:r>
              <a:r>
                <a:rPr lang="en-US" altLang="zh-CN" dirty="0" smtClean="0">
                  <a:solidFill>
                    <a:srgbClr val="231F20"/>
                  </a:solidFill>
                  <a:cs typeface="Arial" panose="020B0604020202020204" pitchFamily="34" charset="0"/>
                </a:rPr>
                <a:t> </a:t>
              </a:r>
              <a:r>
                <a:rPr lang="zh-CN" altLang="zh-CN" dirty="0">
                  <a:solidFill>
                    <a:srgbClr val="231F20"/>
                  </a:solidFill>
                  <a:cs typeface="Arial" panose="020B0604020202020204" pitchFamily="34" charset="0"/>
                </a:rPr>
                <a:t>H.263</a:t>
              </a:r>
              <a:endParaRPr lang="zh-CN" altLang="zh-CN" dirty="0">
                <a:cs typeface="Arial" panose="020B060402020202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36488" y="4646335"/>
            <a:ext cx="5171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Cambria" panose="02040503050406030204" pitchFamily="18" charset="0"/>
                <a:ea typeface="黑体" panose="02010609060101010101" pitchFamily="49" charset="-122"/>
              </a:rPr>
              <a:t>思考：</a:t>
            </a:r>
            <a:r>
              <a:rPr lang="en-US" altLang="zh-CN" sz="2400" dirty="0">
                <a:latin typeface="Cambria" panose="02040503050406030204" pitchFamily="18" charset="0"/>
                <a:ea typeface="黑体" panose="02010609060101010101" pitchFamily="49" charset="-122"/>
              </a:rPr>
              <a:t>MV</a:t>
            </a:r>
            <a:r>
              <a:rPr lang="zh-CN" altLang="en-US" sz="2400" dirty="0">
                <a:latin typeface="Cambria" panose="020405030504060302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latin typeface="Cambria" panose="02040503050406030204" pitchFamily="18" charset="0"/>
                <a:ea typeface="黑体" panose="02010609060101010101" pitchFamily="49" charset="-122"/>
              </a:rPr>
              <a:t>u</a:t>
            </a:r>
            <a:r>
              <a:rPr lang="zh-CN" altLang="en-US" sz="2400" dirty="0">
                <a:latin typeface="Cambria" panose="02040503050406030204" pitchFamily="18" charset="0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Cambria" panose="02040503050406030204" pitchFamily="18" charset="0"/>
                <a:ea typeface="黑体" panose="02010609060101010101" pitchFamily="49" charset="-122"/>
              </a:rPr>
              <a:t>v</a:t>
            </a:r>
            <a:r>
              <a:rPr lang="zh-CN" altLang="en-US" sz="2400" dirty="0">
                <a:latin typeface="Cambria" panose="02040503050406030204" pitchFamily="18" charset="0"/>
                <a:ea typeface="黑体" panose="02010609060101010101" pitchFamily="49" charset="-122"/>
              </a:rPr>
              <a:t>）只能为整数吗？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072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Outline of Lecture 12</a:t>
            </a:r>
            <a:endParaRPr lang="en-US" altLang="zh-TW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Introduction to Video Compression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Video Compression with Motion Compensation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Motion Compensation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Sequential Search</a:t>
            </a:r>
          </a:p>
          <a:p>
            <a:r>
              <a:rPr lang="en-US" altLang="zh-CN" sz="2800" smtClean="0">
                <a:solidFill>
                  <a:srgbClr val="0000FF"/>
                </a:solidFill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Logarithmic Search</a:t>
            </a:r>
          </a:p>
          <a:p>
            <a:r>
              <a:rPr lang="en-US" altLang="zh-CN" sz="28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Hierarchical Search</a:t>
            </a:r>
          </a:p>
          <a:p>
            <a:r>
              <a:rPr lang="en-GB" altLang="zh-TW" sz="2800" smtClean="0">
                <a:latin typeface="Cambria" panose="02040503050406030204" pitchFamily="18" charset="0"/>
                <a:ea typeface="PMingLiU" pitchFamily="18" charset="-120"/>
                <a:cs typeface="PMingLiU" pitchFamily="18" charset="-120"/>
              </a:rPr>
              <a:t>Reference reading</a:t>
            </a:r>
          </a:p>
          <a:p>
            <a:pPr lvl="1"/>
            <a:r>
              <a:rPr lang="en-GB" altLang="zh-TW" sz="2400" smtClean="0">
                <a:latin typeface="Cambria" panose="02040503050406030204" pitchFamily="18" charset="0"/>
                <a:cs typeface="PMingLiU" pitchFamily="18" charset="-120"/>
              </a:rPr>
              <a:t>Chapter 10</a:t>
            </a:r>
            <a:endParaRPr lang="en-US" altLang="zh-CN" sz="2400" smtClean="0">
              <a:latin typeface="Cambria" panose="02040503050406030204" pitchFamily="18" charset="0"/>
              <a:cs typeface="PMingLiU" pitchFamily="18" charset="-120"/>
            </a:endParaRPr>
          </a:p>
        </p:txBody>
      </p:sp>
      <p:sp>
        <p:nvSpPr>
          <p:cNvPr id="378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3AA644-B014-4DE8-9A86-FF6CF88D24E8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23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570411" y="79375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2D Logarithmic Search</a:t>
            </a:r>
          </a:p>
        </p:txBody>
      </p:sp>
      <p:sp>
        <p:nvSpPr>
          <p:cNvPr id="3993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33843C-787E-460A-B9D5-FC09B4912676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39940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Logarithmic search: a cheaper version, which is suboptimal but usually effective</a:t>
            </a:r>
          </a:p>
          <a:p>
            <a:pPr>
              <a:lnSpc>
                <a:spcPct val="90000"/>
              </a:lnSpc>
            </a:pPr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The procedure for 2D Logarithmic search takes several iterations (</a:t>
            </a:r>
            <a:r>
              <a:rPr lang="zh-CN" altLang="en-US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迭代</a:t>
            </a:r>
            <a:r>
              <a:rPr lang="en-US" altLang="ja-JP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) and is akin to a binary search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Initially only nine locations in the search window are used as seeds for a MAD-based search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After the one that yields the minimum </a:t>
            </a:r>
            <a:r>
              <a:rPr lang="en-US" altLang="zh-CN" sz="2400" i="1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MAD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 is located, the center of the new search region is moved to it and the step-size (</a:t>
            </a:r>
            <a:r>
              <a:rPr lang="en-US" altLang="en-US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“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offset</a:t>
            </a:r>
            <a:r>
              <a:rPr lang="en-US" altLang="en-US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”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) is reduced to half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In  the  next  iteration,  the  nine  new  locations  are  marked as  ‘2’,  and  so  on.</a:t>
            </a:r>
          </a:p>
        </p:txBody>
      </p:sp>
    </p:spTree>
    <p:extLst>
      <p:ext uri="{BB962C8B-B14F-4D97-AF65-F5344CB8AC3E}">
        <p14:creationId xmlns:p14="http://schemas.microsoft.com/office/powerpoint/2010/main" val="286190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Block Diagram for JPEG Encode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1524000"/>
            <a:ext cx="6711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03A3E0-2A73-446A-8FD2-45A01259A107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628650" y="103642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2D Logarithmic Search for Motion Vectors</a:t>
            </a:r>
          </a:p>
        </p:txBody>
      </p:sp>
      <p:sp>
        <p:nvSpPr>
          <p:cNvPr id="4096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749EE1-E7E6-48D3-96A7-053B2D8088BF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pic>
        <p:nvPicPr>
          <p:cNvPr id="40964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" r="-539"/>
          <a:stretch/>
        </p:blipFill>
        <p:spPr>
          <a:xfrm>
            <a:off x="234073" y="1296489"/>
            <a:ext cx="5629702" cy="4351338"/>
          </a:xfrm>
        </p:spPr>
      </p:pic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5569076" y="1855587"/>
            <a:ext cx="325686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total operations per second is dropped to: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5937993" y="2799643"/>
            <a:ext cx="198804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algn="just" eaLnBrk="1" hangingPunct="1"/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</a:rPr>
              <a:t>O(log </a:t>
            </a:r>
            <a:r>
              <a:rPr lang="en-US" altLang="zh-CN" sz="2400" i="1" dirty="0">
                <a:latin typeface="Cambria" panose="02040503050406030204" pitchFamily="18" charset="0"/>
                <a:ea typeface="黑体" panose="02010609060101010101" pitchFamily="49" charset="-122"/>
              </a:rPr>
              <a:t>p</a:t>
            </a:r>
            <a:r>
              <a:rPr lang="en-US" altLang="zh-CN" sz="2400" baseline="30000" dirty="0">
                <a:latin typeface="Cambria" panose="02040503050406030204" pitchFamily="18" charset="0"/>
                <a:ea typeface="黑体" panose="02010609060101010101" pitchFamily="49" charset="-122"/>
              </a:rPr>
              <a:t>*</a:t>
            </a:r>
            <a:r>
              <a:rPr lang="en-US" altLang="zh-CN" sz="2400" i="1" dirty="0">
                <a:latin typeface="Cambria" panose="02040503050406030204" pitchFamily="18" charset="0"/>
                <a:ea typeface="黑体" panose="02010609060101010101" pitchFamily="49" charset="-122"/>
              </a:rPr>
              <a:t>N</a:t>
            </a:r>
            <a:r>
              <a:rPr lang="en-US" altLang="zh-CN" sz="2400" baseline="30000" dirty="0">
                <a:latin typeface="Cambria" panose="020405030504060302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2400" dirty="0">
                <a:ea typeface="PMingLiU" pitchFamily="18" charset="-120"/>
              </a:rPr>
              <a:t>)</a:t>
            </a:r>
          </a:p>
          <a:p>
            <a:pPr lvl="1" algn="just" eaLnBrk="1" hangingPunct="1"/>
            <a:endParaRPr lang="en-US" altLang="zh-CN" sz="2400" dirty="0">
              <a:ea typeface="PMingLiU" pitchFamily="18" charset="-120"/>
            </a:endParaRPr>
          </a:p>
          <a:p>
            <a:pPr lvl="1" algn="just" eaLnBrk="1" hangingPunct="1"/>
            <a:endParaRPr lang="en-US" altLang="zh-CN" sz="2400" dirty="0">
              <a:ea typeface="PMingLiU" pitchFamily="18" charset="-120"/>
            </a:endParaRPr>
          </a:p>
          <a:p>
            <a:pPr lvl="1" algn="just" eaLnBrk="1" hangingPunct="1"/>
            <a:r>
              <a:rPr lang="en-US" altLang="zh-CN" sz="2400" dirty="0">
                <a:ea typeface="PMingLiU" pitchFamily="18" charset="-12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34073" y="5803346"/>
                <a:ext cx="5915787" cy="657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zh-CN" altLang="en-US" sz="2400" dirty="0" smtClean="0">
                    <a:latin typeface="Cambria" panose="02040503050406030204" pitchFamily="18" charset="0"/>
                    <a:cs typeface="PMingLiU" pitchFamily="18" charset="-120"/>
                  </a:rPr>
                  <a:t>每一步搜索：步长</a:t>
                </a:r>
                <a:r>
                  <a:rPr lang="en-US" altLang="zh-CN" sz="2400" dirty="0" smtClean="0">
                    <a:latin typeface="Cambria" panose="02040503050406030204" pitchFamily="18" charset="0"/>
                    <a:cs typeface="PMingLiU" pitchFamily="18" charset="-12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p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dirty="0" smtClean="0">
                    <a:latin typeface="Cambria" panose="02040503050406030204" pitchFamily="18" charset="0"/>
                    <a:cs typeface="PMingLiU" pitchFamily="18" charset="-120"/>
                  </a:rPr>
                  <a:t>, </a:t>
                </a:r>
                <a:r>
                  <a:rPr lang="zh-CN" altLang="en-US" sz="2400" dirty="0" smtClean="0">
                    <a:latin typeface="Cambria" panose="02040503050406030204" pitchFamily="18" charset="0"/>
                    <a:cs typeface="PMingLiU" pitchFamily="18" charset="-120"/>
                  </a:rPr>
                  <a:t>最优</a:t>
                </a:r>
                <a:r>
                  <a:rPr lang="en-US" altLang="zh-CN" sz="2400" dirty="0" smtClean="0">
                    <a:latin typeface="Cambria" panose="02040503050406030204" pitchFamily="18" charset="0"/>
                    <a:cs typeface="PMingLiU" pitchFamily="18" charset="-120"/>
                  </a:rPr>
                  <a:t>MV</a:t>
                </a:r>
                <a:r>
                  <a:rPr lang="zh-CN" altLang="en-US" sz="2400" dirty="0" smtClean="0">
                    <a:latin typeface="Cambria" panose="02040503050406030204" pitchFamily="18" charset="0"/>
                    <a:cs typeface="PMingLiU" pitchFamily="18" charset="-120"/>
                  </a:rPr>
                  <a:t>，</a:t>
                </a:r>
                <a:r>
                  <a:rPr lang="en-US" altLang="zh-CN" sz="2400" dirty="0" smtClean="0">
                    <a:latin typeface="Cambria" panose="02040503050406030204" pitchFamily="18" charset="0"/>
                    <a:cs typeface="PMingLiU" pitchFamily="18" charset="-120"/>
                  </a:rPr>
                  <a:t>MAD </a:t>
                </a:r>
                <a:endParaRPr lang="en-US" altLang="zh-CN" sz="2400" dirty="0">
                  <a:latin typeface="Cambria" panose="02040503050406030204" pitchFamily="18" charset="0"/>
                  <a:cs typeface="PMingLiU" pitchFamily="18" charset="-12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73" y="5803346"/>
                <a:ext cx="5915787" cy="657168"/>
              </a:xfrm>
              <a:prstGeom prst="rect">
                <a:avLst/>
              </a:prstGeom>
              <a:blipFill rotWithShape="0"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1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E329F98-9B91-4E28-8D66-185B016DD5AF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419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Algorithm of 2D-Logarithmic Search</a:t>
            </a:r>
            <a:endParaRPr lang="en-US" altLang="zh-CN" sz="4000" smtClean="0"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pic>
        <p:nvPicPr>
          <p:cNvPr id="4198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336812"/>
            <a:ext cx="85598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83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Outline of Lecture 12</a:t>
            </a:r>
            <a:endParaRPr lang="en-US" altLang="zh-TW" smtClean="0">
              <a:latin typeface="Calibri" panose="020F0502020204030204" pitchFamily="34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Introduction to Video Compression</a:t>
            </a:r>
          </a:p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Video Compression with Motion Compensation</a:t>
            </a:r>
          </a:p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Motion Compensation</a:t>
            </a:r>
          </a:p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Sequential Search</a:t>
            </a:r>
          </a:p>
          <a:p>
            <a:r>
              <a:rPr lang="en-US" altLang="zh-CN" sz="28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Logarithmic Search</a:t>
            </a:r>
          </a:p>
          <a:p>
            <a:r>
              <a:rPr lang="en-US" altLang="zh-CN" sz="2800" dirty="0" smtClean="0">
                <a:solidFill>
                  <a:srgbClr val="0000FF"/>
                </a:solidFill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Hierarchical Search</a:t>
            </a:r>
          </a:p>
          <a:p>
            <a:r>
              <a:rPr lang="en-GB" altLang="zh-TW" sz="2800" dirty="0" smtClean="0">
                <a:latin typeface="Cambria" panose="02040503050406030204" pitchFamily="18" charset="0"/>
                <a:ea typeface="PMingLiU" pitchFamily="18" charset="-120"/>
                <a:cs typeface="PMingLiU" pitchFamily="18" charset="-120"/>
              </a:rPr>
              <a:t>Reference reading</a:t>
            </a:r>
          </a:p>
          <a:p>
            <a:pPr lvl="1"/>
            <a:r>
              <a:rPr lang="en-GB" altLang="zh-TW" sz="2400" dirty="0" smtClean="0">
                <a:latin typeface="Cambria" panose="02040503050406030204" pitchFamily="18" charset="0"/>
                <a:cs typeface="PMingLiU" pitchFamily="18" charset="-120"/>
              </a:rPr>
              <a:t>Chapter 10</a:t>
            </a:r>
            <a:endParaRPr lang="en-US" altLang="zh-CN" sz="2400" dirty="0" smtClean="0">
              <a:latin typeface="Cambria" panose="02040503050406030204" pitchFamily="18" charset="0"/>
              <a:cs typeface="PMingLiU" pitchFamily="18" charset="-120"/>
            </a:endParaRPr>
          </a:p>
        </p:txBody>
      </p:sp>
      <p:sp>
        <p:nvSpPr>
          <p:cNvPr id="440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74C46D-9EB6-4AF3-9D19-1E8B13A60509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4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1"/>
          <p:cNvSpPr>
            <a:spLocks noGrp="1"/>
          </p:cNvSpPr>
          <p:nvPr>
            <p:ph type="title"/>
          </p:nvPr>
        </p:nvSpPr>
        <p:spPr>
          <a:xfrm>
            <a:off x="613955" y="79375"/>
            <a:ext cx="7696200" cy="1139825"/>
          </a:xfrm>
        </p:spPr>
        <p:txBody>
          <a:bodyPr/>
          <a:lstStyle/>
          <a:p>
            <a:pPr>
              <a:defRPr/>
            </a:pPr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</a:rPr>
              <a:t>Hierarchical Search </a:t>
            </a:r>
            <a:r>
              <a:rPr lang="zh-CN" altLang="en-US" sz="4000" b="1" spc="150" dirty="0" smtClean="0">
                <a:solidFill>
                  <a:srgbClr val="231F20"/>
                </a:solidFill>
                <a:latin typeface="Arial"/>
                <a:cs typeface="Arial"/>
              </a:rPr>
              <a:t>（分层搜索）</a:t>
            </a:r>
            <a:r>
              <a:rPr lang="zh-CN" altLang="en-US" sz="4000" dirty="0" smtClean="0">
                <a:latin typeface="Arial"/>
                <a:cs typeface="Arial"/>
              </a:rPr>
              <a:t/>
            </a:r>
            <a:br>
              <a:rPr lang="zh-CN" altLang="en-US" sz="4000" dirty="0" smtClean="0">
                <a:latin typeface="Arial"/>
                <a:cs typeface="Arial"/>
              </a:rPr>
            </a:br>
            <a:endParaRPr lang="en-US" altLang="zh-CN" sz="4000" dirty="0" smtClean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11B531-5E9E-45BC-810F-9A4262C3F21F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sp>
        <p:nvSpPr>
          <p:cNvPr id="46084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953000"/>
          </a:xfrm>
        </p:spPr>
        <p:txBody>
          <a:bodyPr/>
          <a:lstStyle/>
          <a:p>
            <a:pPr>
              <a:lnSpc>
                <a:spcPct val="119000"/>
              </a:lnSpc>
              <a:tabLst>
                <a:tab pos="273050" algn="l"/>
                <a:tab pos="866775" algn="l"/>
              </a:tabLst>
            </a:pP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Sequential search method is very costly </a:t>
            </a:r>
          </a:p>
          <a:p>
            <a:pPr marL="0" indent="0">
              <a:lnSpc>
                <a:spcPct val="119000"/>
              </a:lnSpc>
              <a:buNone/>
              <a:tabLst>
                <a:tab pos="273050" algn="l"/>
                <a:tab pos="866775" algn="l"/>
              </a:tabLst>
            </a:pPr>
            <a:r>
              <a:rPr lang="en-US" altLang="zh-CN" sz="2400" dirty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                 (2p+ 1)· (2p+ 1)· </a:t>
            </a:r>
            <a:r>
              <a:rPr lang="en-US" altLang="zh-CN" sz="2400" i="1" dirty="0" smtClean="0">
                <a:solidFill>
                  <a:srgbClr val="231F2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 </a:t>
            </a:r>
            <a:r>
              <a:rPr lang="en-US" altLang="zh-CN" sz="3200" baseline="24000" dirty="0" smtClean="0">
                <a:solidFill>
                  <a:srgbClr val="231F2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 · 3 ⇒ </a:t>
            </a:r>
            <a:r>
              <a:rPr lang="en-US" altLang="zh-CN" sz="2400" i="1" dirty="0" smtClean="0">
                <a:solidFill>
                  <a:srgbClr val="231F2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</a:t>
            </a:r>
            <a:r>
              <a:rPr lang="en-US" altLang="zh-CN" sz="2400" dirty="0" smtClean="0">
                <a:solidFill>
                  <a:srgbClr val="231F2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zh-CN" sz="2400" i="1" dirty="0" smtClean="0">
                <a:solidFill>
                  <a:srgbClr val="231F2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</a:t>
            </a:r>
            <a:r>
              <a:rPr lang="en-US" altLang="zh-CN" sz="3200" baseline="24000" dirty="0" smtClean="0">
                <a:solidFill>
                  <a:srgbClr val="231F2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zh-CN" sz="2400" i="1" dirty="0" smtClean="0">
                <a:solidFill>
                  <a:srgbClr val="231F2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 </a:t>
            </a:r>
            <a:r>
              <a:rPr lang="en-US" altLang="zh-CN" sz="3200" baseline="24000" dirty="0" smtClean="0">
                <a:solidFill>
                  <a:srgbClr val="231F2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zh-CN" sz="2400" dirty="0" smtClean="0">
                <a:solidFill>
                  <a:srgbClr val="231F2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  <a:endParaRPr lang="en-US" altLang="zh-CN" sz="24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pPr>
              <a:lnSpc>
                <a:spcPct val="119000"/>
              </a:lnSpc>
              <a:tabLst>
                <a:tab pos="273050" algn="l"/>
                <a:tab pos="866775" algn="l"/>
              </a:tabLst>
            </a:pP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Reduce </a:t>
            </a:r>
            <a:r>
              <a:rPr lang="en-US" altLang="zh-CN" sz="2400" i="1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p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 and </a:t>
            </a:r>
            <a:r>
              <a:rPr lang="en-US" altLang="zh-CN" sz="2400" i="1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N</a:t>
            </a: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,  could reduce the cost.</a:t>
            </a:r>
          </a:p>
          <a:p>
            <a:pPr>
              <a:lnSpc>
                <a:spcPct val="119000"/>
              </a:lnSpc>
              <a:tabLst>
                <a:tab pos="273050" algn="l"/>
                <a:tab pos="866775" algn="l"/>
              </a:tabLst>
            </a:pPr>
            <a:r>
              <a:rPr lang="en-US" altLang="zh-CN" sz="2400" dirty="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The search can benefit from a hierarchical (multiresolution) approach in which initial estimation of the motion vector can be obtained from images with a significantly reduced resolution.</a:t>
            </a:r>
          </a:p>
          <a:p>
            <a:pPr>
              <a:tabLst>
                <a:tab pos="273050" algn="l"/>
                <a:tab pos="866775" algn="l"/>
              </a:tabLst>
            </a:pPr>
            <a:endParaRPr lang="en-US" altLang="zh-CN" sz="2800" dirty="0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939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638175" y="86224"/>
            <a:ext cx="7696200" cy="1139825"/>
          </a:xfrm>
        </p:spPr>
        <p:txBody>
          <a:bodyPr/>
          <a:lstStyle/>
          <a:p>
            <a: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A Three-level Hierarchical Search for Motion Vectors </a:t>
            </a:r>
            <a:br>
              <a:rPr lang="en-US" altLang="zh-CN" sz="40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</a:br>
            <a:endParaRPr lang="en-US" altLang="zh-CN" sz="4000" dirty="0" smtClean="0">
              <a:latin typeface="Calibri" panose="020F0502020204030204" pitchFamily="34" charset="0"/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4710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95B54F-DEF7-4A7D-A095-5F77A551FCEA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pic>
        <p:nvPicPr>
          <p:cNvPr id="4710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63" y="1295400"/>
            <a:ext cx="4418012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矩形 4"/>
          <p:cNvSpPr>
            <a:spLocks noChangeArrowheads="1"/>
          </p:cNvSpPr>
          <p:nvPr/>
        </p:nvSpPr>
        <p:spPr bwMode="auto">
          <a:xfrm>
            <a:off x="276225" y="1487488"/>
            <a:ext cx="3640138" cy="391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lnSpc>
                <a:spcPct val="119000"/>
              </a:lnSpc>
            </a:pPr>
            <a:r>
              <a:rPr lang="en-US" altLang="zh-CN" dirty="0">
                <a:solidFill>
                  <a:srgbClr val="231F20"/>
                </a:solidFill>
                <a:cs typeface="Arial" panose="020B0604020202020204" pitchFamily="34" charset="0"/>
              </a:rPr>
              <a:t>Original image is at Level 0, images at Levels 1 and 2 are obtained by down-sampling from the previous levels by a factor of  2,  and  the  initial  search  is  conducted  at  Level  2.</a:t>
            </a:r>
            <a:endParaRPr lang="en-US" altLang="zh-CN" dirty="0">
              <a:cs typeface="Arial" panose="020B0604020202020204" pitchFamily="34" charset="0"/>
            </a:endParaRPr>
          </a:p>
          <a:p>
            <a:pPr eaLnBrk="1" hangingPunct="1">
              <a:lnSpc>
                <a:spcPts val="1400"/>
              </a:lnSpc>
              <a:spcBef>
                <a:spcPts val="88"/>
              </a:spcBef>
            </a:pPr>
            <a:endParaRPr lang="en-US" altLang="zh-CN" sz="1200" dirty="0"/>
          </a:p>
          <a:p>
            <a:pPr algn="just" eaLnBrk="1" hangingPunct="1">
              <a:lnSpc>
                <a:spcPct val="119000"/>
              </a:lnSpc>
            </a:pPr>
            <a:r>
              <a:rPr lang="en-US" altLang="zh-CN" dirty="0">
                <a:solidFill>
                  <a:srgbClr val="231F20"/>
                </a:solidFill>
                <a:cs typeface="Arial" panose="020B0604020202020204" pitchFamily="34" charset="0"/>
              </a:rPr>
              <a:t>Since the size of the macroblock is smaller and </a:t>
            </a:r>
            <a:r>
              <a:rPr lang="en-US" altLang="zh-CN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dirty="0">
                <a:solidFill>
                  <a:srgbClr val="231F20"/>
                </a:solidFill>
                <a:cs typeface="Arial" panose="020B0604020202020204" pitchFamily="34" charset="0"/>
              </a:rPr>
              <a:t>can also be </a:t>
            </a:r>
            <a:r>
              <a:rPr lang="en-US" altLang="zh-CN" dirty="0" smtClean="0">
                <a:solidFill>
                  <a:srgbClr val="231F20"/>
                </a:solidFill>
                <a:cs typeface="Arial" panose="020B0604020202020204" pitchFamily="34" charset="0"/>
              </a:rPr>
              <a:t>proportionally reduced</a:t>
            </a:r>
            <a:r>
              <a:rPr lang="en-US" altLang="zh-CN" dirty="0">
                <a:solidFill>
                  <a:srgbClr val="231F20"/>
                </a:solidFill>
                <a:cs typeface="Arial" panose="020B0604020202020204" pitchFamily="34" charset="0"/>
              </a:rPr>
              <a:t>, the number of operations required is greatly  reduced.</a:t>
            </a:r>
            <a:endParaRPr lang="en-US" altLang="zh-CN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5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7696200" cy="1139825"/>
          </a:xfrm>
        </p:spPr>
        <p:txBody>
          <a:bodyPr/>
          <a:lstStyle/>
          <a:p>
            <a:r>
              <a:rPr lang="en-US" altLang="zh-CN" sz="400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Comparison of Computational Cost</a:t>
            </a:r>
          </a:p>
        </p:txBody>
      </p:sp>
      <p:sp>
        <p:nvSpPr>
          <p:cNvPr id="4813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52639C-1228-4350-A51B-4429B8A2FF1A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p:graphicFrame>
        <p:nvGraphicFramePr>
          <p:cNvPr id="5" name="object 6"/>
          <p:cNvGraphicFramePr>
            <a:graphicFrameLocks noGrp="1"/>
          </p:cNvGraphicFramePr>
          <p:nvPr/>
        </p:nvGraphicFramePr>
        <p:xfrm>
          <a:off x="381000" y="2057400"/>
          <a:ext cx="7524750" cy="2190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33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63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2113">
                <a:tc rowSpan="2">
                  <a:txBody>
                    <a:bodyPr/>
                    <a:lstStyle/>
                    <a:p>
                      <a:pPr marL="693420">
                        <a:lnSpc>
                          <a:spcPct val="100000"/>
                        </a:lnSpc>
                      </a:pPr>
                      <a:r>
                        <a:rPr sz="170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700" spc="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700" spc="22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Meth</a:t>
                      </a:r>
                      <a:r>
                        <a:rPr sz="1700" spc="6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700" i="1" spc="45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700" i="1" spc="0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700" i="1" spc="-170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i="1" spc="0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00" i="1" spc="-200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i="1" u="sng" spc="70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i="1" spc="0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per</a:t>
                      </a:r>
                      <a:r>
                        <a:rPr sz="1700" i="1" spc="-245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i="1" u="sng" spc="70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i="1" spc="0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second </a:t>
                      </a:r>
                      <a:r>
                        <a:rPr sz="1700" i="1" spc="-145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700" spc="-6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700" spc="22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720</a:t>
                      </a:r>
                      <a:r>
                        <a:rPr sz="1700" spc="-7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i="1" spc="0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×</a:t>
                      </a:r>
                      <a:r>
                        <a:rPr sz="1700" i="1" spc="-165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 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48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22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 </a:t>
                      </a:r>
                      <a:r>
                        <a:rPr sz="1700" spc="-22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 </a:t>
                      </a:r>
                      <a:r>
                        <a:rPr sz="1700" spc="-22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fps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60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2270">
                        <a:lnSpc>
                          <a:spcPct val="100000"/>
                        </a:lnSpc>
                      </a:pPr>
                      <a:r>
                        <a:rPr sz="1700" i="1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700" i="1" spc="70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700" spc="3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</a:pPr>
                      <a:r>
                        <a:rPr sz="1700" i="1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700" i="1" spc="70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3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7</a:t>
                      </a:r>
                      <a:r>
                        <a:rPr sz="1700" spc="3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8222">
                <a:tc>
                  <a:txBody>
                    <a:bodyPr/>
                    <a:lstStyle/>
                    <a:p>
                      <a:pPr marL="574675">
                        <a:lnSpc>
                          <a:spcPct val="100000"/>
                        </a:lnSpc>
                      </a:pPr>
                      <a:r>
                        <a:rPr sz="170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Sequential </a:t>
                      </a:r>
                      <a:r>
                        <a:rPr sz="1700" spc="-22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ch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sz="1700" i="1" spc="5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i="1" spc="0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×</a:t>
                      </a:r>
                      <a:r>
                        <a:rPr sz="1700" i="1" spc="-175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 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800" spc="0" baseline="27777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baseline="27777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3294">
                        <a:lnSpc>
                          <a:spcPct val="100000"/>
                        </a:lnSpc>
                      </a:pP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</a:t>
                      </a:r>
                      <a:r>
                        <a:rPr sz="1700" i="1" spc="5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i="1" spc="0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×</a:t>
                      </a:r>
                      <a:r>
                        <a:rPr sz="1700" i="1" spc="-175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 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800" spc="0" baseline="27777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baseline="27777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5253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</a:pPr>
                      <a:r>
                        <a:rPr sz="170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2D </a:t>
                      </a:r>
                      <a:r>
                        <a:rPr sz="1700" spc="-22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Log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rithmic </a:t>
                      </a:r>
                      <a:r>
                        <a:rPr sz="1700" spc="-21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ch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700" i="1" spc="5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i="1" spc="0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×</a:t>
                      </a:r>
                      <a:r>
                        <a:rPr sz="1700" i="1" spc="-175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 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800" spc="0" baseline="27777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baseline="27777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63294">
                        <a:lnSpc>
                          <a:spcPct val="100000"/>
                        </a:lnSpc>
                      </a:pP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00" i="1" spc="5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i="1" spc="0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×</a:t>
                      </a:r>
                      <a:r>
                        <a:rPr sz="1700" i="1" spc="-175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 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800" spc="0" baseline="27777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baseline="27777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9145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70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level </a:t>
                      </a:r>
                      <a:r>
                        <a:rPr sz="1700" spc="-229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Hier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chical </a:t>
                      </a:r>
                      <a:r>
                        <a:rPr sz="1700" spc="-22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ch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00" i="1" spc="5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i="1" spc="0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×</a:t>
                      </a:r>
                      <a:r>
                        <a:rPr sz="1700" i="1" spc="-175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 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800" spc="0" baseline="27777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baseline="27777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3294">
                        <a:lnSpc>
                          <a:spcPct val="100000"/>
                        </a:lnSpc>
                      </a:pP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00" i="1" spc="5" dirty="0" smtClean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6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i="1" spc="0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×</a:t>
                      </a:r>
                      <a:r>
                        <a:rPr sz="1700" i="1" spc="-175" dirty="0" smtClean="0">
                          <a:solidFill>
                            <a:srgbClr val="231F20"/>
                          </a:solidFill>
                          <a:latin typeface="Meiryo"/>
                          <a:cs typeface="Meiryo"/>
                        </a:rPr>
                        <a:t> </a:t>
                      </a:r>
                      <a:r>
                        <a:rPr sz="170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800" spc="0" baseline="27777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baseline="27777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09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ＭＳ Ｐゴシック" panose="020B0600070205080204" pitchFamily="34" charset="-128"/>
                <a:cs typeface="PMingLiU" pitchFamily="18" charset="-120"/>
              </a:rPr>
              <a:t>练习题</a:t>
            </a: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pic>
        <p:nvPicPr>
          <p:cNvPr id="4915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33500"/>
            <a:ext cx="80010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61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ＭＳ Ｐゴシック" panose="020B0600070205080204" pitchFamily="34" charset="-128"/>
                <a:cs typeface="PMingLiU" pitchFamily="18" charset="-120"/>
              </a:rPr>
              <a:t>练习题</a:t>
            </a:r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" y="4684849"/>
            <a:ext cx="7467600" cy="1329788"/>
          </a:xfrm>
          <a:prstGeom prst="rect">
            <a:avLst/>
          </a:prstGeom>
          <a:blipFill rotWithShape="0">
            <a:blip r:embed="rId2"/>
            <a:stretch>
              <a:fillRect l="-653" b="-91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50181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t="35789" r="16611" b="14848"/>
          <a:stretch>
            <a:fillRect/>
          </a:stretch>
        </p:blipFill>
        <p:spPr bwMode="auto">
          <a:xfrm>
            <a:off x="1295400" y="1374775"/>
            <a:ext cx="5768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713038" y="2573338"/>
            <a:ext cx="90487" cy="103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2116138" y="1936750"/>
            <a:ext cx="1285875" cy="1376363"/>
            <a:chOff x="2170805" y="1978843"/>
            <a:chExt cx="1286156" cy="1375880"/>
          </a:xfrm>
        </p:grpSpPr>
        <p:sp>
          <p:nvSpPr>
            <p:cNvPr id="50208" name="文本框 33"/>
            <p:cNvSpPr txBox="1">
              <a:spLocks noChangeArrowheads="1"/>
            </p:cNvSpPr>
            <p:nvPr/>
          </p:nvSpPr>
          <p:spPr bwMode="auto">
            <a:xfrm>
              <a:off x="2654822" y="1978843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50209" name="文本框 34"/>
            <p:cNvSpPr txBox="1">
              <a:spLocks noChangeArrowheads="1"/>
            </p:cNvSpPr>
            <p:nvPr/>
          </p:nvSpPr>
          <p:spPr bwMode="auto">
            <a:xfrm>
              <a:off x="2170805" y="2477185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50210" name="文本框 35"/>
            <p:cNvSpPr txBox="1">
              <a:spLocks noChangeArrowheads="1"/>
            </p:cNvSpPr>
            <p:nvPr/>
          </p:nvSpPr>
          <p:spPr bwMode="auto">
            <a:xfrm>
              <a:off x="2185007" y="1978843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50211" name="文本框 36"/>
            <p:cNvSpPr txBox="1">
              <a:spLocks noChangeArrowheads="1"/>
            </p:cNvSpPr>
            <p:nvPr/>
          </p:nvSpPr>
          <p:spPr bwMode="auto">
            <a:xfrm>
              <a:off x="2185007" y="2975526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50212" name="文本框 37"/>
            <p:cNvSpPr txBox="1">
              <a:spLocks noChangeArrowheads="1"/>
            </p:cNvSpPr>
            <p:nvPr/>
          </p:nvSpPr>
          <p:spPr bwMode="auto">
            <a:xfrm>
              <a:off x="2654822" y="297607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50213" name="文本框 38"/>
            <p:cNvSpPr txBox="1">
              <a:spLocks noChangeArrowheads="1"/>
            </p:cNvSpPr>
            <p:nvPr/>
          </p:nvSpPr>
          <p:spPr bwMode="auto">
            <a:xfrm>
              <a:off x="3144055" y="2985391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50214" name="文本框 39"/>
            <p:cNvSpPr txBox="1">
              <a:spLocks noChangeArrowheads="1"/>
            </p:cNvSpPr>
            <p:nvPr/>
          </p:nvSpPr>
          <p:spPr bwMode="auto">
            <a:xfrm>
              <a:off x="3131369" y="2477185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50215" name="文本框 40"/>
            <p:cNvSpPr txBox="1">
              <a:spLocks noChangeArrowheads="1"/>
            </p:cNvSpPr>
            <p:nvPr/>
          </p:nvSpPr>
          <p:spPr bwMode="auto">
            <a:xfrm>
              <a:off x="3121700" y="1978843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</a:rPr>
                <a:t>1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2759075" y="1622425"/>
            <a:ext cx="1008063" cy="1030288"/>
            <a:chOff x="6252391" y="2178927"/>
            <a:chExt cx="1038376" cy="1068955"/>
          </a:xfrm>
        </p:grpSpPr>
        <p:sp>
          <p:nvSpPr>
            <p:cNvPr id="50200" name="文本框 25"/>
            <p:cNvSpPr txBox="1">
              <a:spLocks noChangeArrowheads="1"/>
            </p:cNvSpPr>
            <p:nvPr/>
          </p:nvSpPr>
          <p:spPr bwMode="auto">
            <a:xfrm>
              <a:off x="6604082" y="2192139"/>
              <a:ext cx="339214" cy="38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chemeClr val="accent2"/>
                  </a:solidFill>
                </a:rPr>
                <a:t>2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0201" name="文本框 26"/>
            <p:cNvSpPr txBox="1">
              <a:spLocks noChangeArrowheads="1"/>
            </p:cNvSpPr>
            <p:nvPr/>
          </p:nvSpPr>
          <p:spPr bwMode="auto">
            <a:xfrm>
              <a:off x="6252391" y="2523030"/>
              <a:ext cx="339214" cy="38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chemeClr val="accent2"/>
                  </a:solidFill>
                </a:rPr>
                <a:t>2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0202" name="文本框 27"/>
            <p:cNvSpPr txBox="1">
              <a:spLocks noChangeArrowheads="1"/>
            </p:cNvSpPr>
            <p:nvPr/>
          </p:nvSpPr>
          <p:spPr bwMode="auto">
            <a:xfrm>
              <a:off x="6256611" y="2192139"/>
              <a:ext cx="339214" cy="38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chemeClr val="accent2"/>
                  </a:solidFill>
                </a:rPr>
                <a:t>2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0203" name="文本框 28"/>
            <p:cNvSpPr txBox="1">
              <a:spLocks noChangeArrowheads="1"/>
            </p:cNvSpPr>
            <p:nvPr/>
          </p:nvSpPr>
          <p:spPr bwMode="auto">
            <a:xfrm>
              <a:off x="6274823" y="2834768"/>
              <a:ext cx="339214" cy="38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chemeClr val="accent2"/>
                  </a:solidFill>
                </a:rPr>
                <a:t>2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0204" name="文本框 29"/>
            <p:cNvSpPr txBox="1">
              <a:spLocks noChangeArrowheads="1"/>
            </p:cNvSpPr>
            <p:nvPr/>
          </p:nvSpPr>
          <p:spPr bwMode="auto">
            <a:xfrm>
              <a:off x="6951553" y="2178927"/>
              <a:ext cx="339214" cy="38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chemeClr val="accent2"/>
                  </a:solidFill>
                </a:rPr>
                <a:t>2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0205" name="文本框 30"/>
            <p:cNvSpPr txBox="1">
              <a:spLocks noChangeArrowheads="1"/>
            </p:cNvSpPr>
            <p:nvPr/>
          </p:nvSpPr>
          <p:spPr bwMode="auto">
            <a:xfrm>
              <a:off x="6949446" y="2517080"/>
              <a:ext cx="339214" cy="38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</a:rPr>
                <a:t>2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0206" name="文本框 31"/>
            <p:cNvSpPr txBox="1">
              <a:spLocks noChangeArrowheads="1"/>
            </p:cNvSpPr>
            <p:nvPr/>
          </p:nvSpPr>
          <p:spPr bwMode="auto">
            <a:xfrm>
              <a:off x="6612135" y="2850235"/>
              <a:ext cx="339214" cy="38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chemeClr val="accent2"/>
                  </a:solidFill>
                </a:rPr>
                <a:t>2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0207" name="文本框 32"/>
            <p:cNvSpPr txBox="1">
              <a:spLocks noChangeArrowheads="1"/>
            </p:cNvSpPr>
            <p:nvPr/>
          </p:nvSpPr>
          <p:spPr bwMode="auto">
            <a:xfrm>
              <a:off x="6949446" y="2864879"/>
              <a:ext cx="339214" cy="38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chemeClr val="accent2"/>
                  </a:solidFill>
                </a:rPr>
                <a:t>2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3248025" y="1789113"/>
            <a:ext cx="595313" cy="709612"/>
            <a:chOff x="7214392" y="2417830"/>
            <a:chExt cx="793506" cy="946452"/>
          </a:xfrm>
        </p:grpSpPr>
        <p:sp>
          <p:nvSpPr>
            <p:cNvPr id="50190" name="文本框 15"/>
            <p:cNvSpPr txBox="1">
              <a:spLocks noChangeArrowheads="1"/>
            </p:cNvSpPr>
            <p:nvPr/>
          </p:nvSpPr>
          <p:spPr bwMode="auto">
            <a:xfrm>
              <a:off x="7224283" y="2626622"/>
              <a:ext cx="339215" cy="49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</a:rPr>
                <a:t>3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grpSp>
          <p:nvGrpSpPr>
            <p:cNvPr id="50191" name="组合 16"/>
            <p:cNvGrpSpPr>
              <a:grpSpLocks/>
            </p:cNvGrpSpPr>
            <p:nvPr/>
          </p:nvGrpSpPr>
          <p:grpSpPr bwMode="auto">
            <a:xfrm>
              <a:off x="7214392" y="2417830"/>
              <a:ext cx="793506" cy="946452"/>
              <a:chOff x="7214392" y="2417830"/>
              <a:chExt cx="793506" cy="946452"/>
            </a:xfrm>
          </p:grpSpPr>
          <p:sp>
            <p:nvSpPr>
              <p:cNvPr id="50192" name="文本框 17"/>
              <p:cNvSpPr txBox="1">
                <a:spLocks noChangeArrowheads="1"/>
              </p:cNvSpPr>
              <p:nvPr/>
            </p:nvSpPr>
            <p:spPr bwMode="auto">
              <a:xfrm>
                <a:off x="7667247" y="2655692"/>
                <a:ext cx="339215" cy="492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zh-CN">
                    <a:solidFill>
                      <a:schemeClr val="accent1"/>
                    </a:solidFill>
                  </a:rPr>
                  <a:t>3</a:t>
                </a:r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50193" name="组合 18"/>
              <p:cNvGrpSpPr>
                <a:grpSpLocks/>
              </p:cNvGrpSpPr>
              <p:nvPr/>
            </p:nvGrpSpPr>
            <p:grpSpPr bwMode="auto">
              <a:xfrm>
                <a:off x="7214392" y="2417830"/>
                <a:ext cx="793506" cy="946452"/>
                <a:chOff x="7214392" y="2417830"/>
                <a:chExt cx="793506" cy="946452"/>
              </a:xfrm>
            </p:grpSpPr>
            <p:sp>
              <p:nvSpPr>
                <p:cNvPr id="50194" name="文本框 19"/>
                <p:cNvSpPr txBox="1">
                  <a:spLocks noChangeArrowheads="1"/>
                </p:cNvSpPr>
                <p:nvPr/>
              </p:nvSpPr>
              <p:spPr bwMode="auto">
                <a:xfrm>
                  <a:off x="7428247" y="2426442"/>
                  <a:ext cx="339215" cy="4924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zh-CN">
                      <a:solidFill>
                        <a:schemeClr val="accent1"/>
                      </a:solidFill>
                    </a:rPr>
                    <a:t>3</a:t>
                  </a:r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0195" name="文本框 20"/>
                <p:cNvSpPr txBox="1">
                  <a:spLocks noChangeArrowheads="1"/>
                </p:cNvSpPr>
                <p:nvPr/>
              </p:nvSpPr>
              <p:spPr bwMode="auto">
                <a:xfrm>
                  <a:off x="7214392" y="2425030"/>
                  <a:ext cx="339215" cy="4924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zh-CN">
                      <a:solidFill>
                        <a:schemeClr val="accent1"/>
                      </a:solidFill>
                    </a:rPr>
                    <a:t>3</a:t>
                  </a:r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0196" name="文本框 21"/>
                <p:cNvSpPr txBox="1">
                  <a:spLocks noChangeArrowheads="1"/>
                </p:cNvSpPr>
                <p:nvPr/>
              </p:nvSpPr>
              <p:spPr bwMode="auto">
                <a:xfrm>
                  <a:off x="7224283" y="2848437"/>
                  <a:ext cx="339215" cy="4924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zh-CN">
                      <a:solidFill>
                        <a:schemeClr val="accent1"/>
                      </a:solidFill>
                    </a:rPr>
                    <a:t>3</a:t>
                  </a:r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0197" name="文本框 22"/>
                <p:cNvSpPr txBox="1">
                  <a:spLocks noChangeArrowheads="1"/>
                </p:cNvSpPr>
                <p:nvPr/>
              </p:nvSpPr>
              <p:spPr bwMode="auto">
                <a:xfrm>
                  <a:off x="7457355" y="2848438"/>
                  <a:ext cx="339215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zh-CN">
                      <a:solidFill>
                        <a:schemeClr val="accent1"/>
                      </a:solidFill>
                    </a:rPr>
                    <a:t>3</a:t>
                  </a:r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0198" name="文本框 23"/>
                <p:cNvSpPr txBox="1">
                  <a:spLocks noChangeArrowheads="1"/>
                </p:cNvSpPr>
                <p:nvPr/>
              </p:nvSpPr>
              <p:spPr bwMode="auto">
                <a:xfrm>
                  <a:off x="7668683" y="2871840"/>
                  <a:ext cx="339215" cy="4924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zh-CN">
                      <a:solidFill>
                        <a:schemeClr val="accent1"/>
                      </a:solidFill>
                    </a:rPr>
                    <a:t>3</a:t>
                  </a:r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0199" name="文本框 24"/>
                <p:cNvSpPr txBox="1">
                  <a:spLocks noChangeArrowheads="1"/>
                </p:cNvSpPr>
                <p:nvPr/>
              </p:nvSpPr>
              <p:spPr bwMode="auto">
                <a:xfrm>
                  <a:off x="7657465" y="2417830"/>
                  <a:ext cx="339214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zh-CN">
                      <a:solidFill>
                        <a:schemeClr val="accent1"/>
                      </a:solidFill>
                    </a:rPr>
                    <a:t>3</a:t>
                  </a:r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cxnSp>
        <p:nvCxnSpPr>
          <p:cNvPr id="12" name="直接箭头连接符 11"/>
          <p:cNvCxnSpPr/>
          <p:nvPr/>
        </p:nvCxnSpPr>
        <p:spPr>
          <a:xfrm>
            <a:off x="1663700" y="1374775"/>
            <a:ext cx="22209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029075" y="1576388"/>
            <a:ext cx="44450" cy="2374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88" name="文本框 13"/>
          <p:cNvSpPr txBox="1">
            <a:spLocks noChangeArrowheads="1"/>
          </p:cNvSpPr>
          <p:nvPr/>
        </p:nvSpPr>
        <p:spPr bwMode="auto">
          <a:xfrm>
            <a:off x="3136900" y="1096963"/>
            <a:ext cx="30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/>
              <a:t>x</a:t>
            </a:r>
            <a:endParaRPr lang="zh-CN" altLang="en-US"/>
          </a:p>
        </p:txBody>
      </p:sp>
      <p:sp>
        <p:nvSpPr>
          <p:cNvPr id="50189" name="文本框 14"/>
          <p:cNvSpPr txBox="1">
            <a:spLocks noChangeArrowheads="1"/>
          </p:cNvSpPr>
          <p:nvPr/>
        </p:nvSpPr>
        <p:spPr bwMode="auto">
          <a:xfrm>
            <a:off x="4119563" y="2987675"/>
            <a:ext cx="30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/>
              <a:t>y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8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Uniform Scalar Quantization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Motivation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Yield </a:t>
            </a:r>
            <a:r>
              <a:rPr lang="en-US" altLang="zh-CN" sz="2200" smtClean="0">
                <a:latin typeface="Cambria" panose="02040503050406030204" pitchFamily="18" charset="0"/>
                <a:cs typeface="PMingLiU" pitchFamily="18" charset="-120"/>
              </a:rPr>
              <a:t>higher compression ratio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>
                <a:latin typeface="Cambria" panose="02040503050406030204" pitchFamily="18" charset="0"/>
                <a:cs typeface="PMingLiU" pitchFamily="18" charset="-120"/>
              </a:rPr>
              <a:t>Main source for compression in JPEG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latin typeface="Cambria" panose="02040503050406030204" pitchFamily="18" charset="0"/>
                <a:ea typeface="黑体" panose="02010609060101010101" pitchFamily="49" charset="-122"/>
                <a:cs typeface="PMingLiU" pitchFamily="18" charset="-120"/>
              </a:rPr>
              <a:t>Quantize DCT coefficients</a:t>
            </a:r>
            <a:r>
              <a:rPr lang="en-US" altLang="zh-CN" sz="2600" smtClean="0">
                <a:latin typeface="Cambria" panose="02040503050406030204" pitchFamily="18" charset="0"/>
                <a:ea typeface="ＭＳ Ｐゴシック" panose="020B0600070205080204" pitchFamily="34" charset="-128"/>
                <a:cs typeface="PMingLiU" pitchFamily="18" charset="-120"/>
              </a:rPr>
              <a:t>  </a:t>
            </a:r>
          </a:p>
          <a:p>
            <a:pPr eaLnBrk="1" hangingPunct="1">
              <a:lnSpc>
                <a:spcPct val="90000"/>
              </a:lnSpc>
            </a:pPr>
            <a:endParaRPr lang="en-US" altLang="zh-CN" sz="2600" smtClean="0">
              <a:latin typeface="Cambria" panose="02040503050406030204" pitchFamily="18" charset="0"/>
              <a:ea typeface="ＭＳ Ｐゴシック" panose="020B0600070205080204" pitchFamily="34" charset="-128"/>
              <a:cs typeface="PMingLiU" pitchFamily="18" charset="-120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zh-CN" sz="1800" smtClean="0">
              <a:latin typeface="Cambria" panose="02040503050406030204" pitchFamily="18" charset="0"/>
              <a:cs typeface="PMingLiU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smtClean="0">
                <a:latin typeface="Cambria" panose="02040503050406030204" pitchFamily="18" charset="0"/>
                <a:cs typeface="PMingLiU" pitchFamily="18" charset="-120"/>
              </a:rPr>
              <a:t>F(u,v) represents a DCT coefficients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smtClean="0">
                <a:latin typeface="Cambria" panose="02040503050406030204" pitchFamily="18" charset="0"/>
                <a:cs typeface="PMingLiU" pitchFamily="18" charset="-120"/>
              </a:rPr>
              <a:t>Q(u,v) is a </a:t>
            </a:r>
            <a:r>
              <a:rPr lang="en-US" altLang="en-US" sz="2200" smtClean="0">
                <a:latin typeface="Cambria" panose="02040503050406030204" pitchFamily="18" charset="0"/>
                <a:cs typeface="PMingLiU" pitchFamily="18" charset="-120"/>
              </a:rPr>
              <a:t>“</a:t>
            </a:r>
            <a:r>
              <a:rPr lang="en-US" altLang="zh-CN" sz="2200" smtClean="0">
                <a:latin typeface="Cambria" panose="02040503050406030204" pitchFamily="18" charset="0"/>
                <a:cs typeface="PMingLiU" pitchFamily="18" charset="-120"/>
              </a:rPr>
              <a:t>quantization table" entry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smtClean="0">
                <a:latin typeface="Cambria" panose="02040503050406030204" pitchFamily="18" charset="0"/>
                <a:cs typeface="PMingLiU" pitchFamily="18" charset="-120"/>
              </a:rPr>
              <a:t>             represents the quantized DCT coefficients</a:t>
            </a:r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3132138" y="2895600"/>
          <a:ext cx="26844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" r:id="rId4" imgW="1562100" imgH="419100" progId="Equation.3">
                  <p:embed/>
                </p:oleObj>
              </mc:Choice>
              <mc:Fallback>
                <p:oleObj r:id="rId4" imgW="1562100" imgH="419100" progId="Equation.3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895600"/>
                        <a:ext cx="268446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4"/>
          <p:cNvGraphicFramePr>
            <a:graphicFrameLocks noChangeAspect="1"/>
          </p:cNvGraphicFramePr>
          <p:nvPr/>
        </p:nvGraphicFramePr>
        <p:xfrm>
          <a:off x="1187450" y="4233863"/>
          <a:ext cx="80645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7" name="Equation" r:id="rId6" imgW="469696" imgH="241195" progId="Equation.3">
                  <p:embed/>
                </p:oleObj>
              </mc:Choice>
              <mc:Fallback>
                <p:oleObj name="Equation" r:id="rId6" imgW="469696" imgH="241195" progId="Equation.3">
                  <p:embed/>
                  <p:pic>
                    <p:nvPicPr>
                      <p:cNvPr id="81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233863"/>
                        <a:ext cx="80645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A115A7-CF61-42AC-82CB-5B206C2D899E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83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Zig-Zag Scan for Quantized DCT Coefficients</a:t>
            </a:r>
            <a:endParaRPr lang="en-US" altLang="zh-CN" smtClean="0">
              <a:latin typeface="Calibri" panose="020F0502020204030204" pitchFamily="34" charset="0"/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440055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mbria" panose="02040503050406030204" pitchFamily="18" charset="0"/>
                <a:ea typeface="ＭＳ Ｐゴシック" panose="020B0600070205080204" pitchFamily="34" charset="-128"/>
                <a:cs typeface="PMingLiU" pitchFamily="18" charset="-120"/>
              </a:rPr>
              <a:t>Zig-Zag scan</a:t>
            </a:r>
          </a:p>
          <a:p>
            <a:pPr eaLnBrk="1" hangingPunct="1"/>
            <a:endParaRPr lang="en-US" altLang="zh-CN" smtClean="0">
              <a:latin typeface="Cambria" panose="02040503050406030204" pitchFamily="18" charset="0"/>
              <a:ea typeface="黑体" panose="02010609060101010101" pitchFamily="49" charset="-122"/>
              <a:cs typeface="PMingLiU" pitchFamily="18" charset="-120"/>
            </a:endParaRPr>
          </a:p>
          <a:p>
            <a:endParaRPr lang="en-US" altLang="zh-CN" smtClean="0">
              <a:latin typeface="Cambria" panose="02040503050406030204" pitchFamily="18" charset="0"/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4067175" y="4376738"/>
            <a:ext cx="4432300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Zigzag scan result: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  <a:cs typeface="Arial" panose="020B0604020202020204" pitchFamily="34" charset="0"/>
              </a:rPr>
              <a:t>(32, 6,-1,-1,0 –1,0,0,0,-1,0,0,1,0,0… … 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latin typeface="Tahoma" panose="020B060403050404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2420938"/>
            <a:ext cx="323532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213"/>
            <a:ext cx="31432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E79BD2-0DC1-4790-8156-7FF71760A800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8" name="矩形 1"/>
              <p:cNvSpPr>
                <a:spLocks noChangeArrowheads="1"/>
              </p:cNvSpPr>
              <p:nvPr/>
            </p:nvSpPr>
            <p:spPr bwMode="auto">
              <a:xfrm>
                <a:off x="457200" y="5453063"/>
                <a:ext cx="8305800" cy="732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73050" indent="-260350">
                  <a:tabLst>
                    <a:tab pos="273050" algn="l"/>
                    <a:tab pos="6845300" algn="l"/>
                  </a:tabLs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tabLst>
                    <a:tab pos="273050" algn="l"/>
                    <a:tab pos="6845300" algn="l"/>
                  </a:tabLs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tabLst>
                    <a:tab pos="273050" algn="l"/>
                    <a:tab pos="6845300" algn="l"/>
                  </a:tabLs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tabLst>
                    <a:tab pos="273050" algn="l"/>
                    <a:tab pos="6845300" algn="l"/>
                  </a:tabLs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tabLst>
                    <a:tab pos="273050" algn="l"/>
                    <a:tab pos="6845300" algn="l"/>
                  </a:tabLs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73050" algn="l"/>
                    <a:tab pos="6845300" algn="l"/>
                  </a:tabLs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73050" algn="l"/>
                    <a:tab pos="6845300" algn="l"/>
                  </a:tabLs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73050" algn="l"/>
                    <a:tab pos="6845300" algn="l"/>
                  </a:tabLs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73050" algn="l"/>
                    <a:tab pos="6845300" algn="l"/>
                  </a:tabLs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20000"/>
                  </a:lnSpc>
                  <a:buClr>
                    <a:srgbClr val="231F20"/>
                  </a:buClr>
                  <a:buFont typeface="Meiryo" pitchFamily="34" charset="-128"/>
                  <a:buChar char="•"/>
                </a:pPr>
                <a:r>
                  <a:rPr lang="en-US" altLang="zh-CN" dirty="0">
                    <a:solidFill>
                      <a:srgbClr val="231F20"/>
                    </a:solidFill>
                    <a:cs typeface="Arial" panose="020B0604020202020204" pitchFamily="34" charset="0"/>
                  </a:rPr>
                  <a:t>To  make  it  most  likely  to  hit  a  long  run  of  zeros: a  </a:t>
                </a:r>
                <a:r>
                  <a:rPr lang="en-US" altLang="zh-CN" i="1" dirty="0">
                    <a:solidFill>
                      <a:srgbClr val="231F20"/>
                    </a:solidFill>
                    <a:cs typeface="Arial" panose="020B0604020202020204" pitchFamily="34" charset="0"/>
                  </a:rPr>
                  <a:t>zig-zag scan </a:t>
                </a:r>
                <a:r>
                  <a:rPr lang="en-US" altLang="zh-CN" dirty="0">
                    <a:solidFill>
                      <a:srgbClr val="231F20"/>
                    </a:solidFill>
                    <a:cs typeface="Arial" panose="020B0604020202020204" pitchFamily="34" charset="0"/>
                  </a:rPr>
                  <a:t>is used to turn the 8 </a:t>
                </a:r>
                <a:r>
                  <a:rPr lang="en-US" altLang="zh-CN" i="1" dirty="0">
                    <a:solidFill>
                      <a:srgbClr val="231F20"/>
                    </a:solidFill>
                    <a:latin typeface="Meiryo" pitchFamily="34" charset="-128"/>
                    <a:ea typeface="Meiryo" pitchFamily="34" charset="-128"/>
                  </a:rPr>
                  <a:t>× </a:t>
                </a:r>
                <a:r>
                  <a:rPr lang="en-US" altLang="zh-CN" dirty="0">
                    <a:solidFill>
                      <a:srgbClr val="231F20"/>
                    </a:solidFill>
                    <a:cs typeface="Arial" panose="020B0604020202020204" pitchFamily="34" charset="0"/>
                  </a:rPr>
                  <a:t>8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</m:acc>
                    <m:r>
                      <a:rPr lang="en-US" altLang="zh-CN" i="1" dirty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Cambria" panose="02040503050406030204" pitchFamily="18" charset="0"/>
                  </a:rPr>
                  <a:t>(u, v) </a:t>
                </a:r>
                <a:r>
                  <a:rPr lang="en-US" altLang="zh-CN" dirty="0">
                    <a:solidFill>
                      <a:srgbClr val="231F20"/>
                    </a:solidFill>
                    <a:cs typeface="Arial" panose="020B0604020202020204" pitchFamily="34" charset="0"/>
                  </a:rPr>
                  <a:t>into a </a:t>
                </a:r>
                <a:r>
                  <a:rPr lang="en-US" altLang="zh-CN" i="1" dirty="0">
                    <a:solidFill>
                      <a:srgbClr val="231F20"/>
                    </a:solidFill>
                    <a:cs typeface="Arial" panose="020B0604020202020204" pitchFamily="34" charset="0"/>
                  </a:rPr>
                  <a:t>64-vector</a:t>
                </a:r>
                <a:r>
                  <a:rPr lang="en-US" altLang="zh-CN" dirty="0">
                    <a:solidFill>
                      <a:srgbClr val="231F20"/>
                    </a:solidFill>
                    <a:cs typeface="Arial" panose="020B0604020202020204" pitchFamily="34" charset="0"/>
                  </a:rPr>
                  <a:t>.</a:t>
                </a:r>
                <a:endParaRPr lang="en-US" altLang="zh-CN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248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453063"/>
                <a:ext cx="8305800" cy="732188"/>
              </a:xfrm>
              <a:prstGeom prst="rect">
                <a:avLst/>
              </a:prstGeom>
              <a:blipFill rotWithShape="0">
                <a:blip r:embed="rId4"/>
                <a:stretch>
                  <a:fillRect l="-147" t="-833" r="-1174" b="-1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44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DPCM for DC Coefficients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smtClean="0">
                <a:latin typeface="Cambria" panose="02040503050406030204" pitchFamily="18" charset="0"/>
                <a:ea typeface="ＭＳ Ｐゴシック" panose="020B0600070205080204" pitchFamily="34" charset="-128"/>
                <a:cs typeface="PMingLiU" pitchFamily="18" charset="-120"/>
              </a:rPr>
              <a:t>Quantized DCT coefficients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latin typeface="Cambria" panose="02040503050406030204" pitchFamily="18" charset="0"/>
                <a:cs typeface="PMingLiU" pitchFamily="18" charset="-120"/>
              </a:rPr>
              <a:t>DPCM is the coding method for DC coefficients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latin typeface="Cambria" panose="02040503050406030204" pitchFamily="18" charset="0"/>
                <a:cs typeface="PMingLiU" pitchFamily="18" charset="-120"/>
              </a:rPr>
              <a:t>Differential Pulse Code Modulation </a:t>
            </a:r>
            <a:r>
              <a:rPr lang="zh-CN" altLang="en-US" sz="1800" smtClean="0">
                <a:latin typeface="Cambria" panose="02040503050406030204" pitchFamily="18" charset="0"/>
                <a:cs typeface="PMingLiU" pitchFamily="18" charset="-120"/>
              </a:rPr>
              <a:t>（</a:t>
            </a:r>
            <a:r>
              <a:rPr lang="zh-TW" altLang="en-US" sz="1800" smtClean="0">
                <a:latin typeface="黑体" panose="02010609060101010101" pitchFamily="49" charset="-122"/>
                <a:ea typeface="黑体" panose="02010609060101010101" pitchFamily="49" charset="-122"/>
                <a:cs typeface="PMingLiU" pitchFamily="18" charset="-120"/>
              </a:rPr>
              <a:t>差分脉冲编码调制</a:t>
            </a:r>
            <a:r>
              <a:rPr lang="zh-CN" altLang="en-US" sz="1800" smtClean="0">
                <a:latin typeface="Cambria" panose="02040503050406030204" pitchFamily="18" charset="0"/>
                <a:cs typeface="PMingLiU" pitchFamily="18" charset="-120"/>
              </a:rPr>
              <a:t>）</a:t>
            </a:r>
            <a:r>
              <a:rPr lang="en-US" altLang="ja-JP" sz="2000" smtClean="0">
                <a:latin typeface="Cambria" panose="02040503050406030204" pitchFamily="18" charset="0"/>
                <a:cs typeface="PMingLiU" pitchFamily="18" charset="-12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smtClean="0">
              <a:latin typeface="Cambria" panose="02040503050406030204" pitchFamily="18" charset="0"/>
              <a:ea typeface="ＭＳ Ｐゴシック" panose="020B0600070205080204" pitchFamily="34" charset="-128"/>
              <a:cs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>
                <a:latin typeface="Cambria" panose="02040503050406030204" pitchFamily="18" charset="0"/>
                <a:ea typeface="ＭＳ Ｐゴシック" panose="020B0600070205080204" pitchFamily="34" charset="-128"/>
                <a:cs typeface="PMingLiU" pitchFamily="18" charset="-120"/>
              </a:rPr>
              <a:t>Example of encoding DC coefficients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solidFill>
                  <a:srgbClr val="231F20"/>
                </a:solidFill>
                <a:cs typeface="Arial" panose="020B0604020202020204" pitchFamily="34" charset="0"/>
              </a:rPr>
              <a:t>assuming  </a:t>
            </a:r>
            <a:r>
              <a:rPr lang="en-US" altLang="zh-CN" sz="2000" i="1" smtClean="0">
                <a:solidFill>
                  <a:srgbClr val="231F20"/>
                </a:solidFill>
                <a:cs typeface="Arial" panose="020B0604020202020204" pitchFamily="34" charset="0"/>
              </a:rPr>
              <a:t>d</a:t>
            </a:r>
            <a:r>
              <a:rPr lang="en-US" altLang="zh-CN" sz="2800" i="1" baseline="-13000" smtClean="0">
                <a:solidFill>
                  <a:srgbClr val="231F20"/>
                </a:solidFill>
                <a:cs typeface="Arial" panose="020B0604020202020204" pitchFamily="34" charset="0"/>
              </a:rPr>
              <a:t>i </a:t>
            </a:r>
            <a:r>
              <a:rPr lang="en-US" altLang="zh-CN" sz="2000" smtClean="0">
                <a:solidFill>
                  <a:srgbClr val="231F20"/>
                </a:solidFill>
                <a:cs typeface="Arial" panose="020B0604020202020204" pitchFamily="34" charset="0"/>
              </a:rPr>
              <a:t>= </a:t>
            </a:r>
            <a:r>
              <a:rPr lang="en-US" altLang="zh-CN" sz="2000" i="1" smtClean="0">
                <a:solidFill>
                  <a:srgbClr val="231F20"/>
                </a:solidFill>
                <a:cs typeface="Arial" panose="020B0604020202020204" pitchFamily="34" charset="0"/>
              </a:rPr>
              <a:t>DC</a:t>
            </a:r>
            <a:r>
              <a:rPr lang="en-US" altLang="zh-CN" sz="2800" i="1" baseline="-15000" smtClean="0">
                <a:solidFill>
                  <a:srgbClr val="231F20"/>
                </a:solidFill>
                <a:cs typeface="Arial" panose="020B0604020202020204" pitchFamily="34" charset="0"/>
              </a:rPr>
              <a:t>i</a:t>
            </a:r>
            <a:r>
              <a:rPr lang="en-US" altLang="zh-CN" sz="2800" baseline="-15000" smtClean="0">
                <a:solidFill>
                  <a:srgbClr val="231F20"/>
                </a:solidFill>
                <a:cs typeface="Arial" panose="020B0604020202020204" pitchFamily="34" charset="0"/>
              </a:rPr>
              <a:t>+1 </a:t>
            </a:r>
            <a:r>
              <a:rPr lang="en-US" altLang="zh-CN" sz="2000" i="1" smtClean="0">
                <a:solidFill>
                  <a:srgbClr val="231F20"/>
                </a:solidFill>
                <a:latin typeface="Meiryo" pitchFamily="34" charset="-128"/>
                <a:ea typeface="Meiryo" pitchFamily="34" charset="-128"/>
                <a:cs typeface="PMingLiU" pitchFamily="18" charset="-120"/>
              </a:rPr>
              <a:t>− </a:t>
            </a:r>
            <a:r>
              <a:rPr lang="en-US" altLang="zh-CN" sz="2000" i="1" smtClean="0">
                <a:solidFill>
                  <a:srgbClr val="231F20"/>
                </a:solidFill>
                <a:cs typeface="Arial" panose="020B0604020202020204" pitchFamily="34" charset="0"/>
              </a:rPr>
              <a:t>DC</a:t>
            </a:r>
            <a:r>
              <a:rPr lang="en-US" altLang="zh-CN" sz="2800" i="1" baseline="-13000" smtClean="0">
                <a:solidFill>
                  <a:srgbClr val="231F20"/>
                </a:solidFill>
                <a:cs typeface="Arial" panose="020B0604020202020204" pitchFamily="34" charset="0"/>
              </a:rPr>
              <a:t>i</a:t>
            </a:r>
            <a:r>
              <a:rPr lang="en-US" altLang="zh-CN" sz="2000" smtClean="0">
                <a:solidFill>
                  <a:srgbClr val="231F20"/>
                </a:solidFill>
                <a:cs typeface="Arial" panose="020B0604020202020204" pitchFamily="34" charset="0"/>
              </a:rPr>
              <a:t>,  and  </a:t>
            </a:r>
            <a:r>
              <a:rPr lang="en-US" altLang="zh-CN" sz="2000" i="1" smtClean="0">
                <a:solidFill>
                  <a:srgbClr val="231F20"/>
                </a:solidFill>
                <a:cs typeface="Arial" panose="020B0604020202020204" pitchFamily="34" charset="0"/>
              </a:rPr>
              <a:t>d</a:t>
            </a:r>
            <a:r>
              <a:rPr lang="en-US" altLang="zh-CN" sz="2800" baseline="-13000" smtClean="0">
                <a:solidFill>
                  <a:srgbClr val="231F20"/>
                </a:solidFill>
                <a:cs typeface="Arial" panose="020B0604020202020204" pitchFamily="34" charset="0"/>
              </a:rPr>
              <a:t>0 </a:t>
            </a:r>
            <a:r>
              <a:rPr lang="en-US" altLang="zh-CN" sz="2000" smtClean="0">
                <a:solidFill>
                  <a:srgbClr val="231F20"/>
                </a:solidFill>
                <a:cs typeface="Arial" panose="020B0604020202020204" pitchFamily="34" charset="0"/>
              </a:rPr>
              <a:t>= </a:t>
            </a:r>
            <a:r>
              <a:rPr lang="en-US" altLang="zh-CN" sz="2000" i="1" smtClean="0">
                <a:solidFill>
                  <a:srgbClr val="231F20"/>
                </a:solidFill>
                <a:cs typeface="Arial" panose="020B0604020202020204" pitchFamily="34" charset="0"/>
              </a:rPr>
              <a:t>DC</a:t>
            </a:r>
            <a:r>
              <a:rPr lang="en-US" altLang="zh-CN" sz="2800" baseline="-13000" smtClean="0">
                <a:solidFill>
                  <a:srgbClr val="231F20"/>
                </a:solidFill>
                <a:cs typeface="Arial" panose="020B0604020202020204" pitchFamily="34" charset="0"/>
              </a:rPr>
              <a:t>0</a:t>
            </a:r>
            <a:r>
              <a:rPr lang="en-US" altLang="zh-CN" sz="2000" smtClean="0">
                <a:solidFill>
                  <a:srgbClr val="231F20"/>
                </a:solidFill>
                <a:cs typeface="Arial" panose="020B0604020202020204" pitchFamily="34" charset="0"/>
              </a:rPr>
              <a:t>.</a:t>
            </a:r>
            <a:endParaRPr lang="en-US" altLang="zh-CN" sz="2000" smtClean="0">
              <a:latin typeface="Cambria" panose="02040503050406030204" pitchFamily="18" charset="0"/>
              <a:cs typeface="PMingLiU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latin typeface="Cambria" panose="02040503050406030204" pitchFamily="18" charset="0"/>
                <a:cs typeface="PMingLiU" pitchFamily="18" charset="-120"/>
              </a:rPr>
              <a:t>DC coefficients for the first 5 image blocks:  150,155, 149, 152, 144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latin typeface="Cambria" panose="02040503050406030204" pitchFamily="18" charset="0"/>
                <a:cs typeface="PMingLiU" pitchFamily="18" charset="-120"/>
              </a:rPr>
              <a:t>Coding result: 150, 5, -6, 3, -8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2000" smtClean="0">
              <a:latin typeface="Cambria" panose="02040503050406030204" pitchFamily="18" charset="0"/>
              <a:cs typeface="PMingLiU" pitchFamily="18" charset="-120"/>
            </a:endParaRPr>
          </a:p>
          <a:p>
            <a:pPr>
              <a:lnSpc>
                <a:spcPct val="90000"/>
              </a:lnSpc>
            </a:pPr>
            <a:endParaRPr lang="en-US" altLang="zh-CN" sz="2800" smtClean="0">
              <a:latin typeface="Cambria" panose="02040503050406030204" pitchFamily="18" charset="0"/>
              <a:ea typeface="ＭＳ Ｐゴシック" panose="020B0600070205080204" pitchFamily="34" charset="-128"/>
              <a:cs typeface="PMingLiU" pitchFamily="18" charset="-120"/>
            </a:endParaRPr>
          </a:p>
        </p:txBody>
      </p:sp>
      <p:sp>
        <p:nvSpPr>
          <p:cNvPr id="112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CB79CC-0482-4CAE-996D-F4EAE35750CC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75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457199" y="164602"/>
            <a:ext cx="9252858" cy="1139825"/>
          </a:xfrm>
        </p:spPr>
        <p:txBody>
          <a:bodyPr/>
          <a:lstStyle/>
          <a:p>
            <a:r>
              <a:rPr lang="en-US" altLang="zh-CN" sz="28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Run-length Coding (RLC, </a:t>
            </a:r>
            <a:r>
              <a:rPr lang="zh-CN" altLang="en-US" sz="28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游长编码</a:t>
            </a:r>
            <a:r>
              <a:rPr lang="en-US" altLang="zh-CN" sz="2800" dirty="0" smtClean="0">
                <a:latin typeface="Calibri" panose="020F0502020204030204" pitchFamily="34" charset="0"/>
                <a:ea typeface="ＭＳ Ｐゴシック" panose="020B0600070205080204" pitchFamily="34" charset="-128"/>
                <a:cs typeface="PMingLiU" pitchFamily="18" charset="-120"/>
              </a:rPr>
              <a:t>) on AC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55" name="Rectangle 3"/>
              <p:cNvSpPr txBox="1">
                <a:spLocks noChangeArrowheads="1"/>
              </p:cNvSpPr>
              <p:nvPr/>
            </p:nvSpPr>
            <p:spPr bwMode="auto">
              <a:xfrm>
                <a:off x="457199" y="1304427"/>
                <a:ext cx="8382000" cy="453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273050" indent="-2603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tabLst>
                    <a:tab pos="273050" algn="l"/>
                  </a:tabLst>
                  <a:defRPr kumimoji="1"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PMingLiU" pitchFamily="18" charset="-120"/>
                  </a:defRPr>
                </a:lvl1pPr>
                <a:lvl2pPr marL="669925" indent="-325438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tabLst>
                    <a:tab pos="273050" algn="l"/>
                  </a:tabLst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ea typeface="PMingLiU" pitchFamily="18" charset="-120"/>
                    <a:cs typeface="PMingLiU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tabLst>
                    <a:tab pos="273050" algn="l"/>
                  </a:tabLst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PMingLiU" pitchFamily="18" charset="-120"/>
                    <a:cs typeface="PMingLiU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tabLst>
                    <a:tab pos="2730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PMingLiU" pitchFamily="18" charset="-120"/>
                    <a:cs typeface="PMingLiU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tabLst>
                    <a:tab pos="2730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PMingLiU" pitchFamily="18" charset="-120"/>
                    <a:cs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tabLst>
                    <a:tab pos="2730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PMingLiU" pitchFamily="18" charset="-120"/>
                    <a:cs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tabLst>
                    <a:tab pos="2730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PMingLiU" pitchFamily="18" charset="-120"/>
                    <a:cs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tabLst>
                    <a:tab pos="2730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PMingLiU" pitchFamily="18" charset="-120"/>
                    <a:cs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tabLst>
                    <a:tab pos="2730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PMingLiU" pitchFamily="18" charset="-120"/>
                    <a:cs typeface="PMingLiU" pitchFamily="18" charset="-120"/>
                  </a:defRPr>
                </a:lvl9pPr>
              </a:lstStyle>
              <a:p>
                <a:pPr marL="360000" indent="-360000">
                  <a:lnSpc>
                    <a:spcPct val="90000"/>
                  </a:lnSpc>
                  <a:spcBef>
                    <a:spcPts val="1000"/>
                  </a:spcBef>
                  <a:buClr>
                    <a:srgbClr val="94003F"/>
                  </a:buClr>
                  <a:buSzPct val="70000"/>
                  <a:buFont typeface="Wingdings" panose="05000000000000000000" pitchFamily="2" charset="2"/>
                  <a:buChar char="u"/>
                </a:pPr>
                <a:r>
                  <a:rPr lang="en-US" altLang="zh-CN" sz="2600" dirty="0">
                    <a:latin typeface="Cambria" panose="02040503050406030204" pitchFamily="18" charset="0"/>
                  </a:rPr>
                  <a:t>RLC  aims  to  turn  the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 dirty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</m:acc>
                    <m:r>
                      <a:rPr lang="en-US" altLang="zh-CN" sz="2800" i="1" dirty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600" dirty="0">
                    <a:latin typeface="Cambria" panose="02040503050406030204" pitchFamily="18" charset="0"/>
                  </a:rPr>
                  <a:t>(u, v)  values  into  </a:t>
                </a:r>
                <a:r>
                  <a:rPr lang="en-US" altLang="zh-CN" sz="2600" dirty="0" smtClean="0">
                    <a:latin typeface="Cambria" panose="02040503050406030204" pitchFamily="18" charset="0"/>
                  </a:rPr>
                  <a:t>sets   </a:t>
                </a:r>
                <a:endParaRPr lang="en-US" altLang="zh-CN" sz="2600" dirty="0">
                  <a:latin typeface="Cambria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Clr>
                    <a:srgbClr val="94003F"/>
                  </a:buClr>
                  <a:buSzPct val="70000"/>
                  <a:buNone/>
                </a:pPr>
                <a:r>
                  <a:rPr lang="en-US" altLang="zh-CN" sz="2600" dirty="0" smtClean="0">
                    <a:latin typeface="Cambria" panose="02040503050406030204" pitchFamily="18" charset="0"/>
                  </a:rPr>
                  <a:t>  {#-</a:t>
                </a:r>
                <a:r>
                  <a:rPr lang="en-US" altLang="zh-CN" sz="2600" dirty="0">
                    <a:latin typeface="Cambria" panose="02040503050406030204" pitchFamily="18" charset="0"/>
                  </a:rPr>
                  <a:t>zeros-to- skip  ,  next  non-zero  value}.</a:t>
                </a:r>
              </a:p>
              <a:p>
                <a:pPr eaLnBrk="1" hangingPunct="1">
                  <a:lnSpc>
                    <a:spcPct val="70000"/>
                  </a:lnSpc>
                </a:pPr>
                <a:endParaRPr lang="en-US" altLang="zh-CN" sz="2600" dirty="0">
                  <a:latin typeface="Cambria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70000"/>
                  </a:lnSpc>
                </a:pPr>
                <a:endParaRPr lang="en-US" altLang="zh-CN" sz="2600" dirty="0">
                  <a:latin typeface="Cambria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70000"/>
                  </a:lnSpc>
                </a:pPr>
                <a:endParaRPr lang="en-US" altLang="zh-CN" sz="2600" dirty="0">
                  <a:latin typeface="Cambria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70000"/>
                  </a:lnSpc>
                </a:pPr>
                <a:endParaRPr lang="en-US" altLang="zh-CN" sz="2600" dirty="0">
                  <a:latin typeface="Cambria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70000"/>
                  </a:lnSpc>
                </a:pPr>
                <a:endParaRPr lang="en-US" altLang="zh-CN" sz="2600" dirty="0">
                  <a:latin typeface="Cambria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70000"/>
                  </a:lnSpc>
                </a:pPr>
                <a:endParaRPr lang="en-US" altLang="zh-CN" sz="2600" dirty="0">
                  <a:latin typeface="Cambria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70000"/>
                  </a:lnSpc>
                </a:pPr>
                <a:endParaRPr lang="en-US" altLang="zh-CN" sz="2600" dirty="0">
                  <a:latin typeface="Cambria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70000"/>
                  </a:lnSpc>
                </a:pPr>
                <a:endParaRPr lang="en-US" altLang="zh-CN" sz="2600" dirty="0">
                  <a:latin typeface="Cambria" panose="020405030504060302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915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" y="1304427"/>
                <a:ext cx="8382000" cy="4530725"/>
              </a:xfrm>
              <a:prstGeom prst="rect">
                <a:avLst/>
              </a:prstGeom>
              <a:blipFill>
                <a:blip r:embed="rId2"/>
                <a:stretch>
                  <a:fillRect l="-436" t="-13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3798888" y="2811463"/>
            <a:ext cx="4959350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cs typeface="Arial" panose="020B0604020202020204" pitchFamily="34" charset="0"/>
              </a:rPr>
              <a:t>Zigzag scan result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  <a:cs typeface="Arial" panose="020B0604020202020204" pitchFamily="34" charset="0"/>
              </a:rPr>
              <a:t>(32, 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6,-1,-1,0 –1,0,0,0,-1,0,0,1,0,0… … 0</a:t>
            </a:r>
            <a:r>
              <a:rPr lang="en-US" altLang="zh-CN" sz="2200">
                <a:latin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60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cs typeface="Arial" panose="020B0604020202020204" pitchFamily="34" charset="0"/>
              </a:rPr>
              <a:t>Modified Run-Length coding result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  <a:cs typeface="Arial" panose="020B0604020202020204" pitchFamily="34" charset="0"/>
              </a:rPr>
              <a:t>(0,6)(0,-1)(0,-1)(1,-1)(3,-1)(2,1)(0,0)</a:t>
            </a:r>
          </a:p>
        </p:txBody>
      </p:sp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" y="2381545"/>
            <a:ext cx="2881313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PMingLiU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itchFamily="18" charset="-120"/>
                <a:cs typeface="PMingLiU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E622E5-C0BA-4092-AB4D-05BCD4C94446}" type="slidenum">
              <a:rPr kumimoji="0" lang="en-US" altLang="zh-CN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CN" sz="120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ＭＳ Ｐゴシック" panose="020B0600070205080204" pitchFamily="34" charset="-128"/>
                <a:cs typeface="PMingLiU" pitchFamily="18" charset="-120"/>
              </a:rPr>
              <a:t>练习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35025" y="2230438"/>
          <a:ext cx="3538538" cy="2682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366"/>
                <a:gridCol w="442317"/>
                <a:gridCol w="479774"/>
                <a:gridCol w="420706"/>
                <a:gridCol w="363075"/>
                <a:gridCol w="409180"/>
                <a:gridCol w="381803"/>
                <a:gridCol w="442317"/>
              </a:tblGrid>
              <a:tr h="495417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1030</a:t>
                      </a:r>
                      <a:endParaRPr lang="zh-CN" altLang="en-US" sz="12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130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-16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</a:tr>
              <a:tr h="28200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-32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</a:tr>
              <a:tr h="28200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</a:tr>
              <a:tr h="49541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-16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-8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-10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</a:tr>
              <a:tr h="28200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-10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-8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</a:tr>
              <a:tr h="28200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-3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</a:tr>
              <a:tr h="28200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</a:tr>
              <a:tr h="28200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-6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8" marB="34298"/>
                </a:tc>
              </a:tr>
            </a:tbl>
          </a:graphicData>
        </a:graphic>
      </p:graphicFrame>
      <p:sp>
        <p:nvSpPr>
          <p:cNvPr id="13398" name="文本框 5"/>
          <p:cNvSpPr txBox="1">
            <a:spLocks noChangeArrowheads="1"/>
          </p:cNvSpPr>
          <p:nvPr/>
        </p:nvSpPr>
        <p:spPr bwMode="auto">
          <a:xfrm>
            <a:off x="5872163" y="3479800"/>
            <a:ext cx="29686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zh-CN" altLang="en-US"/>
              <a:t>量化结果</a:t>
            </a:r>
            <a:r>
              <a:rPr lang="en-US" altLang="zh-CN"/>
              <a:t>?</a:t>
            </a:r>
          </a:p>
          <a:p>
            <a:endParaRPr lang="en-US" altLang="zh-CN"/>
          </a:p>
          <a:p>
            <a:r>
              <a:rPr lang="en-US" altLang="zh-CN"/>
              <a:t>Z</a:t>
            </a:r>
            <a:r>
              <a:rPr lang="zh-CN" altLang="en-US"/>
              <a:t>字扫描                的结果？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AC</a:t>
            </a:r>
            <a:r>
              <a:rPr lang="zh-CN" altLang="en-US"/>
              <a:t>系数的游长编码？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3399" name="文本框 6"/>
          <p:cNvSpPr txBox="1">
            <a:spLocks noChangeArrowheads="1"/>
          </p:cNvSpPr>
          <p:nvPr/>
        </p:nvSpPr>
        <p:spPr bwMode="auto">
          <a:xfrm>
            <a:off x="2057400" y="4940300"/>
            <a:ext cx="78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/>
              <a:t>F(u,v)</a:t>
            </a:r>
            <a:endParaRPr lang="zh-CN" altLang="en-US"/>
          </a:p>
        </p:txBody>
      </p:sp>
      <p:pic>
        <p:nvPicPr>
          <p:cNvPr id="13400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2955925"/>
            <a:ext cx="203517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01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3514725"/>
            <a:ext cx="55562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02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1397000"/>
            <a:ext cx="31607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03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1843088"/>
            <a:ext cx="6286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04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9" t="22696"/>
          <a:stretch>
            <a:fillRect/>
          </a:stretch>
        </p:blipFill>
        <p:spPr bwMode="auto">
          <a:xfrm>
            <a:off x="6934200" y="4132263"/>
            <a:ext cx="5651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4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ＭＳ Ｐゴシック" panose="020B0600070205080204" pitchFamily="34" charset="-128"/>
                <a:cs typeface="PMingLiU" pitchFamily="18" charset="-120"/>
              </a:rPr>
              <a:t>练习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09600" y="1312863"/>
          <a:ext cx="3538538" cy="225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366"/>
                <a:gridCol w="442317"/>
                <a:gridCol w="479774"/>
                <a:gridCol w="420706"/>
                <a:gridCol w="363075"/>
                <a:gridCol w="409180"/>
                <a:gridCol w="381803"/>
                <a:gridCol w="442317"/>
              </a:tblGrid>
              <a:tr h="28198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64</a:t>
                      </a:r>
                      <a:endParaRPr lang="zh-CN" altLang="en-US" sz="12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12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</a:tr>
              <a:tr h="28198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-3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</a:tr>
              <a:tr h="28198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-2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</a:tr>
              <a:tr h="28198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-1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</a:tr>
              <a:tr h="28198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</a:tr>
              <a:tr h="28198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</a:tr>
              <a:tr h="28198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</a:tr>
              <a:tr h="28198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marL="68581" marR="68581" marT="34295" marB="34295"/>
                </a:tc>
              </a:tr>
            </a:tbl>
          </a:graphicData>
        </a:graphic>
      </p:graphicFrame>
      <p:sp>
        <p:nvSpPr>
          <p:cNvPr id="14422" name="文本框 5"/>
          <p:cNvSpPr txBox="1">
            <a:spLocks noChangeArrowheads="1"/>
          </p:cNvSpPr>
          <p:nvPr/>
        </p:nvSpPr>
        <p:spPr bwMode="auto">
          <a:xfrm>
            <a:off x="612775" y="4267200"/>
            <a:ext cx="7388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/>
              <a:t>Z</a:t>
            </a:r>
            <a:r>
              <a:rPr lang="zh-CN" altLang="en-US"/>
              <a:t>字扫描的结果？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64</a:t>
            </a:r>
            <a:r>
              <a:rPr lang="zh-CN" altLang="en-US"/>
              <a:t>，</a:t>
            </a:r>
            <a:r>
              <a:rPr lang="en-US" altLang="zh-CN"/>
              <a:t> 12</a:t>
            </a:r>
            <a:r>
              <a:rPr lang="zh-CN" altLang="en-US"/>
              <a:t>，</a:t>
            </a:r>
            <a:r>
              <a:rPr lang="en-US" altLang="zh-CN"/>
              <a:t> -3</a:t>
            </a:r>
            <a:r>
              <a:rPr lang="zh-CN" altLang="en-US"/>
              <a:t>，</a:t>
            </a:r>
            <a:r>
              <a:rPr lang="en-US" altLang="zh-CN"/>
              <a:t> -2</a:t>
            </a:r>
            <a:r>
              <a:rPr lang="zh-CN" altLang="en-US"/>
              <a:t>，</a:t>
            </a:r>
            <a:r>
              <a:rPr lang="en-US" altLang="zh-CN"/>
              <a:t> 1</a:t>
            </a:r>
            <a:r>
              <a:rPr lang="zh-CN" altLang="en-US"/>
              <a:t>，</a:t>
            </a:r>
            <a:r>
              <a:rPr lang="en-US" altLang="zh-CN"/>
              <a:t> -2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-1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…0 </a:t>
            </a:r>
          </a:p>
          <a:p>
            <a:endParaRPr lang="en-US" altLang="zh-CN"/>
          </a:p>
          <a:p>
            <a:r>
              <a:rPr lang="en-US" altLang="zh-CN"/>
              <a:t>AC</a:t>
            </a:r>
            <a:r>
              <a:rPr lang="zh-CN" altLang="en-US"/>
              <a:t>系数的游长编码？</a:t>
            </a:r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0,12</a:t>
            </a:r>
            <a:r>
              <a:rPr lang="zh-CN" altLang="en-US"/>
              <a:t>）（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-3</a:t>
            </a:r>
            <a:r>
              <a:rPr lang="zh-CN" altLang="en-US"/>
              <a:t>）（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-2</a:t>
            </a:r>
            <a:r>
              <a:rPr lang="zh-CN" altLang="en-US"/>
              <a:t>）（</a:t>
            </a:r>
            <a:r>
              <a:rPr lang="en-US" altLang="zh-CN"/>
              <a:t>0,1</a:t>
            </a:r>
            <a:r>
              <a:rPr lang="zh-CN" altLang="en-US"/>
              <a:t>）（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-2</a:t>
            </a:r>
            <a:r>
              <a:rPr lang="zh-CN" altLang="en-US"/>
              <a:t>）（</a:t>
            </a:r>
            <a:r>
              <a:rPr lang="en-US" altLang="zh-CN"/>
              <a:t>0,1</a:t>
            </a:r>
            <a:r>
              <a:rPr lang="zh-CN" altLang="en-US"/>
              <a:t>）（</a:t>
            </a:r>
            <a:r>
              <a:rPr lang="en-US" altLang="zh-CN"/>
              <a:t>1,1</a:t>
            </a:r>
            <a:r>
              <a:rPr lang="zh-CN" altLang="en-US"/>
              <a:t>）（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-1</a:t>
            </a:r>
            <a:r>
              <a:rPr lang="zh-CN" altLang="en-US"/>
              <a:t>）（</a:t>
            </a:r>
            <a:r>
              <a:rPr lang="en-US" altLang="zh-CN"/>
              <a:t>2,1</a:t>
            </a:r>
            <a:r>
              <a:rPr lang="zh-CN" altLang="en-US"/>
              <a:t>）（</a:t>
            </a:r>
            <a:r>
              <a:rPr lang="en-US" altLang="zh-CN"/>
              <a:t>0,0</a:t>
            </a:r>
            <a:r>
              <a:rPr lang="zh-CN" altLang="en-US"/>
              <a:t>）</a:t>
            </a:r>
          </a:p>
        </p:txBody>
      </p:sp>
      <p:pic>
        <p:nvPicPr>
          <p:cNvPr id="14423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700463"/>
            <a:ext cx="554038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24" name="矩形 2"/>
          <p:cNvSpPr>
            <a:spLocks noChangeArrowheads="1"/>
          </p:cNvSpPr>
          <p:nvPr/>
        </p:nvSpPr>
        <p:spPr bwMode="auto">
          <a:xfrm>
            <a:off x="1447800" y="36639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zh-CN" altLang="en-US"/>
              <a:t>量化结果</a:t>
            </a:r>
          </a:p>
        </p:txBody>
      </p:sp>
    </p:spTree>
    <p:extLst>
      <p:ext uri="{BB962C8B-B14F-4D97-AF65-F5344CB8AC3E}">
        <p14:creationId xmlns:p14="http://schemas.microsoft.com/office/powerpoint/2010/main" val="32846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3596</TotalTime>
  <Words>1801</Words>
  <Application>Microsoft Office PowerPoint</Application>
  <PresentationFormat>全屏显示(4:3)</PresentationFormat>
  <Paragraphs>467</Paragraphs>
  <Slides>37</Slides>
  <Notes>9</Notes>
  <HiddenSlides>1</HiddenSlides>
  <MMClips>1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8" baseType="lpstr">
      <vt:lpstr>04b</vt:lpstr>
      <vt:lpstr>Adobe 宋体 Std L</vt:lpstr>
      <vt:lpstr>Meiryo</vt:lpstr>
      <vt:lpstr>ＭＳ Ｐゴシック</vt:lpstr>
      <vt:lpstr>ＭＳ Ｐゴシック</vt:lpstr>
      <vt:lpstr>PMingLiU</vt:lpstr>
      <vt:lpstr>黑体</vt:lpstr>
      <vt:lpstr>宋体</vt:lpstr>
      <vt:lpstr>微软雅黑</vt:lpstr>
      <vt:lpstr>Arial</vt:lpstr>
      <vt:lpstr>Calibri</vt:lpstr>
      <vt:lpstr>Calibri Light</vt:lpstr>
      <vt:lpstr>Cambria</vt:lpstr>
      <vt:lpstr>Cambria Math</vt:lpstr>
      <vt:lpstr>Garamond</vt:lpstr>
      <vt:lpstr>Tahoma</vt:lpstr>
      <vt:lpstr>Times New Roman</vt:lpstr>
      <vt:lpstr>Wingdings</vt:lpstr>
      <vt:lpstr>Office 主题</vt:lpstr>
      <vt:lpstr>Equation.3</vt:lpstr>
      <vt:lpstr>Equation</vt:lpstr>
      <vt:lpstr>视频压缩技术 Basic Video Compression Techniques</vt:lpstr>
      <vt:lpstr>知识点回顾</vt:lpstr>
      <vt:lpstr>Block Diagram for JPEG Encode</vt:lpstr>
      <vt:lpstr>Uniform Scalar Quantization</vt:lpstr>
      <vt:lpstr>Zig-Zag Scan for Quantized DCT Coefficients</vt:lpstr>
      <vt:lpstr>DPCM for DC Coefficients</vt:lpstr>
      <vt:lpstr>Run-length Coding (RLC, 游长编码) on AC coefficients</vt:lpstr>
      <vt:lpstr>练习</vt:lpstr>
      <vt:lpstr>练习</vt:lpstr>
      <vt:lpstr>练习</vt:lpstr>
      <vt:lpstr>Outline of Lecture 10</vt:lpstr>
      <vt:lpstr>Introduction to Video Compression</vt:lpstr>
      <vt:lpstr>Introduction to Video Compression</vt:lpstr>
      <vt:lpstr>Introduction to Video Compression</vt:lpstr>
      <vt:lpstr>Introduction to Video Compression</vt:lpstr>
      <vt:lpstr>Outline of Lecture 10</vt:lpstr>
      <vt:lpstr>Video Compression with Motion Compensation (运动补偿)</vt:lpstr>
      <vt:lpstr>Outline of Lecture 10</vt:lpstr>
      <vt:lpstr>Motion Compensation</vt:lpstr>
      <vt:lpstr>Macroblocks and Motion Vector in Video Compression</vt:lpstr>
      <vt:lpstr>Search for Motion Vectors</vt:lpstr>
      <vt:lpstr>Search for Motion Vectors</vt:lpstr>
      <vt:lpstr>Mean Absolute Difference (MAD)</vt:lpstr>
      <vt:lpstr>Outline of Lecture 10</vt:lpstr>
      <vt:lpstr>Sequential Search （顺序搜索） </vt:lpstr>
      <vt:lpstr>Sequential Search （顺序搜索） </vt:lpstr>
      <vt:lpstr>Sequential Search （顺序搜索） </vt:lpstr>
      <vt:lpstr>Outline of Lecture 12</vt:lpstr>
      <vt:lpstr>2D Logarithmic Search</vt:lpstr>
      <vt:lpstr>2D Logarithmic Search for Motion Vectors</vt:lpstr>
      <vt:lpstr>Algorithm of 2D-Logarithmic Search</vt:lpstr>
      <vt:lpstr>Outline of Lecture 12</vt:lpstr>
      <vt:lpstr>Hierarchical Search （分层搜索） </vt:lpstr>
      <vt:lpstr>A Three-level Hierarchical Search for Motion Vectors  </vt:lpstr>
      <vt:lpstr>Comparison of Computational Cost</vt:lpstr>
      <vt:lpstr>练习题</vt:lpstr>
      <vt:lpstr>练习题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DELL</cp:lastModifiedBy>
  <cp:revision>554</cp:revision>
  <dcterms:created xsi:type="dcterms:W3CDTF">2016-08-04T07:29:19Z</dcterms:created>
  <dcterms:modified xsi:type="dcterms:W3CDTF">2021-05-14T06:51:16Z</dcterms:modified>
</cp:coreProperties>
</file>